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7" r:id="rId6"/>
    <p:sldId id="259" r:id="rId7"/>
    <p:sldId id="268" r:id="rId8"/>
    <p:sldId id="263" r:id="rId9"/>
    <p:sldId id="269" r:id="rId10"/>
    <p:sldId id="260" r:id="rId11"/>
    <p:sldId id="261" r:id="rId12"/>
    <p:sldId id="272" r:id="rId13"/>
    <p:sldId id="270" r:id="rId14"/>
    <p:sldId id="264" r:id="rId15"/>
    <p:sldId id="265" r:id="rId16"/>
    <p:sldId id="266" r:id="rId17"/>
    <p:sldId id="274" r:id="rId18"/>
    <p:sldId id="275" r:id="rId19"/>
    <p:sldId id="276" r:id="rId20"/>
    <p:sldId id="277" r:id="rId21"/>
    <p:sldId id="278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Decoding sounds/blends/words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one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299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Long vowels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alphabet sounds (when the vowel “says its name”) are called “long vowels.”</a:t>
            </a:r>
          </a:p>
          <a:p>
            <a:r>
              <a:rPr lang="en-CA" dirty="0"/>
              <a:t>We call them ‘long’ because we hold them longer than the short sounds, but they </a:t>
            </a:r>
            <a:r>
              <a:rPr lang="en-CA" dirty="0" smtClean="0"/>
              <a:t>are completely </a:t>
            </a:r>
            <a:r>
              <a:rPr lang="en-CA" dirty="0"/>
              <a:t>different sounds-- not a longer version of the same sound.</a:t>
            </a:r>
          </a:p>
        </p:txBody>
      </p:sp>
    </p:spTree>
    <p:extLst>
      <p:ext uri="{BB962C8B-B14F-4D97-AF65-F5344CB8AC3E}">
        <p14:creationId xmlns:p14="http://schemas.microsoft.com/office/powerpoint/2010/main" val="350449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18518"/>
            <a:ext cx="10700067" cy="2033242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423159"/>
            <a:ext cx="9905999" cy="336804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Long </a:t>
            </a:r>
            <a:r>
              <a:rPr lang="en-CA" dirty="0"/>
              <a:t>A (ā ), pronounced /</a:t>
            </a:r>
            <a:r>
              <a:rPr lang="en-CA" dirty="0" err="1"/>
              <a:t>eɪ</a:t>
            </a:r>
            <a:r>
              <a:rPr lang="en-CA" dirty="0"/>
              <a:t>/ as in ate or mate,</a:t>
            </a:r>
          </a:p>
          <a:p>
            <a:r>
              <a:rPr lang="en-CA" dirty="0" smtClean="0"/>
              <a:t>Long </a:t>
            </a:r>
            <a:r>
              <a:rPr lang="en-CA" dirty="0"/>
              <a:t>E (ē ), pronounced /</a:t>
            </a:r>
            <a:r>
              <a:rPr lang="en-CA" dirty="0" err="1"/>
              <a:t>i</a:t>
            </a:r>
            <a:r>
              <a:rPr lang="en-CA" dirty="0"/>
              <a:t>ː/ as in eat or meat (or meet or mete-- all pronounced </a:t>
            </a:r>
            <a:r>
              <a:rPr lang="en-CA" dirty="0" smtClean="0"/>
              <a:t>the same),  </a:t>
            </a:r>
            <a:endParaRPr lang="en-CA" dirty="0"/>
          </a:p>
          <a:p>
            <a:r>
              <a:rPr lang="en-CA" dirty="0" smtClean="0"/>
              <a:t> 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Long </a:t>
            </a:r>
            <a:r>
              <a:rPr lang="en-CA" dirty="0"/>
              <a:t>I (ī), pronounced /</a:t>
            </a:r>
            <a:r>
              <a:rPr lang="en-CA" dirty="0" err="1"/>
              <a:t>aɪ</a:t>
            </a:r>
            <a:r>
              <a:rPr lang="en-CA" dirty="0"/>
              <a:t>/ in mite or might</a:t>
            </a:r>
            <a:r>
              <a:rPr lang="en-CA" dirty="0" smtClean="0"/>
              <a:t>,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520" y="1508761"/>
            <a:ext cx="3413760" cy="1874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761" y="3764280"/>
            <a:ext cx="1828800" cy="975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926" y="3764280"/>
            <a:ext cx="3337560" cy="14236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5187922"/>
            <a:ext cx="3002279" cy="1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2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1760" y="577691"/>
            <a:ext cx="7406640" cy="521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4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Long O (ō), pronounced /</a:t>
            </a:r>
            <a:r>
              <a:rPr lang="en-CA" dirty="0" err="1"/>
              <a:t>oʊ</a:t>
            </a:r>
            <a:r>
              <a:rPr lang="en-CA" dirty="0"/>
              <a:t>/as in oats, mote or moat, and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Long </a:t>
            </a:r>
            <a:r>
              <a:rPr lang="en-CA" dirty="0"/>
              <a:t>U (ū), pronounced /</a:t>
            </a:r>
            <a:r>
              <a:rPr lang="en-CA" dirty="0" err="1"/>
              <a:t>ju</a:t>
            </a:r>
            <a:r>
              <a:rPr lang="en-CA" dirty="0"/>
              <a:t>ː/ in mute.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2788919"/>
            <a:ext cx="2120265" cy="1356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760" y="1158241"/>
            <a:ext cx="2634614" cy="2255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1" y="4145279"/>
            <a:ext cx="1737360" cy="164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long vowels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vowel at the end of a syllable is almost always long. Examples: I, we, he,</a:t>
            </a:r>
          </a:p>
          <a:p>
            <a:pPr marL="0" indent="0">
              <a:buNone/>
            </a:pPr>
            <a:r>
              <a:rPr lang="en-CA" dirty="0"/>
              <a:t>she, go, try, potato and tomato</a:t>
            </a:r>
            <a:r>
              <a:rPr lang="en-CA" dirty="0" smtClean="0"/>
              <a:t>.  </a:t>
            </a:r>
          </a:p>
          <a:p>
            <a:pPr marL="0" indent="0">
              <a:buNone/>
            </a:pPr>
            <a:r>
              <a:rPr lang="en-CA" dirty="0" smtClean="0"/>
              <a:t>(</a:t>
            </a:r>
            <a:r>
              <a:rPr lang="en-CA" dirty="0"/>
              <a:t>Some English speakers use a short ‘a’ in the 2nd syllable, </a:t>
            </a:r>
            <a:r>
              <a:rPr lang="en-CA" dirty="0" smtClean="0"/>
              <a:t>(potato, tomato) while </a:t>
            </a:r>
            <a:r>
              <a:rPr lang="en-CA" dirty="0" smtClean="0"/>
              <a:t>others </a:t>
            </a:r>
            <a:r>
              <a:rPr lang="en-CA" dirty="0"/>
              <a:t>use a long ‘a,’ but both ‘o’s are long for </a:t>
            </a:r>
            <a:r>
              <a:rPr lang="en-CA" dirty="0" smtClean="0"/>
              <a:t>everyone [potato, tomato].)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39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igh</a:t>
            </a:r>
            <a:r>
              <a:rPr lang="en-CA" dirty="0" smtClean="0"/>
              <a:t> </a:t>
            </a:r>
            <a:r>
              <a:rPr lang="en-CA" dirty="0"/>
              <a:t>and -</a:t>
            </a:r>
            <a:r>
              <a:rPr lang="en-CA" dirty="0" err="1"/>
              <a:t>ight</a:t>
            </a:r>
            <a:r>
              <a:rPr lang="en-CA" dirty="0"/>
              <a:t> are usually long </a:t>
            </a:r>
            <a:r>
              <a:rPr lang="en-CA" dirty="0" err="1" smtClean="0"/>
              <a:t>i</a:t>
            </a:r>
            <a:r>
              <a:rPr lang="en-CA" dirty="0" smtClean="0"/>
              <a:t> </a:t>
            </a:r>
            <a:r>
              <a:rPr lang="en-CA" dirty="0"/>
              <a:t>(and silent GH): bright, fight, high, light, might, night, right, </a:t>
            </a:r>
            <a:r>
              <a:rPr lang="en-CA" dirty="0" smtClean="0"/>
              <a:t>sigh, sight</a:t>
            </a:r>
            <a:r>
              <a:rPr lang="en-CA" dirty="0"/>
              <a:t>, tight.</a:t>
            </a:r>
          </a:p>
        </p:txBody>
      </p:sp>
    </p:spTree>
    <p:extLst>
      <p:ext uri="{BB962C8B-B14F-4D97-AF65-F5344CB8AC3E}">
        <p14:creationId xmlns:p14="http://schemas.microsoft.com/office/powerpoint/2010/main" val="28974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Vowel combinations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Often the first letter of the vowel combinations, </a:t>
            </a:r>
            <a:r>
              <a:rPr lang="en-CA" dirty="0" smtClean="0"/>
              <a:t>will be long, especially in the following:</a:t>
            </a:r>
          </a:p>
          <a:p>
            <a:pPr lvl="1"/>
            <a:r>
              <a:rPr lang="en-CA" sz="4800" dirty="0" smtClean="0"/>
              <a:t>‘</a:t>
            </a:r>
            <a:r>
              <a:rPr lang="en-CA" sz="4800" dirty="0" err="1"/>
              <a:t>ai</a:t>
            </a:r>
            <a:r>
              <a:rPr lang="en-CA" sz="4800" dirty="0" smtClean="0"/>
              <a:t>’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18" y="2872509"/>
            <a:ext cx="4839855" cy="33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2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4800" dirty="0"/>
              <a:t>‘ay</a:t>
            </a:r>
            <a:r>
              <a:rPr lang="en-CA" sz="4800" dirty="0" smtClean="0"/>
              <a:t>’ </a:t>
            </a:r>
            <a:endParaRPr lang="en-CA" sz="4800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345" y="2357437"/>
            <a:ext cx="4184217" cy="397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59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4800" dirty="0"/>
              <a:t>‘</a:t>
            </a:r>
            <a:r>
              <a:rPr lang="en-CA" sz="4800" dirty="0" err="1"/>
              <a:t>ea</a:t>
            </a:r>
            <a:r>
              <a:rPr lang="en-CA" sz="4800" dirty="0"/>
              <a:t>’ 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45" y="2357437"/>
            <a:ext cx="4489017" cy="38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33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4800" dirty="0"/>
              <a:t>‘</a:t>
            </a:r>
            <a:r>
              <a:rPr lang="en-CA" sz="4800" dirty="0" err="1"/>
              <a:t>ee</a:t>
            </a:r>
            <a:r>
              <a:rPr lang="en-CA" sz="4800" dirty="0" smtClean="0"/>
              <a:t>’</a:t>
            </a:r>
            <a:endParaRPr lang="en-CA" sz="4800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45" y="1810327"/>
            <a:ext cx="4387417" cy="398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6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Long and short vowels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English vowels are A, E, I, O, &amp; U. (Sometimes Y is a vowel, pronounced as if it were I, </a:t>
            </a:r>
            <a:r>
              <a:rPr lang="en-CA" dirty="0" smtClean="0"/>
              <a:t>and sometimes </a:t>
            </a:r>
            <a:r>
              <a:rPr lang="en-CA" dirty="0"/>
              <a:t>W substitutes for U.) </a:t>
            </a:r>
            <a:endParaRPr lang="en-CA" dirty="0" smtClean="0"/>
          </a:p>
          <a:p>
            <a:r>
              <a:rPr lang="en-CA" dirty="0" smtClean="0"/>
              <a:t>Each </a:t>
            </a:r>
            <a:r>
              <a:rPr lang="en-CA" dirty="0"/>
              <a:t>can be pronounced in several ways.</a:t>
            </a:r>
          </a:p>
        </p:txBody>
      </p:sp>
    </p:spTree>
    <p:extLst>
      <p:ext uri="{BB962C8B-B14F-4D97-AF65-F5344CB8AC3E}">
        <p14:creationId xmlns:p14="http://schemas.microsoft.com/office/powerpoint/2010/main" val="145453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‘</a:t>
            </a:r>
            <a:r>
              <a:rPr lang="en-CA" sz="4800" dirty="0" err="1" smtClean="0"/>
              <a:t>oa</a:t>
            </a:r>
            <a:r>
              <a:rPr lang="en-CA" sz="4800" dirty="0" smtClean="0"/>
              <a:t>’</a:t>
            </a:r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43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dirty="0"/>
              <a:t>second vowel </a:t>
            </a:r>
            <a:r>
              <a:rPr lang="en-CA" dirty="0" smtClean="0"/>
              <a:t>will </a:t>
            </a:r>
            <a:r>
              <a:rPr lang="en-CA" dirty="0"/>
              <a:t>be silent.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1324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An old rhyme for children says “</a:t>
            </a:r>
            <a:r>
              <a:rPr lang="en-CA" sz="3600" dirty="0"/>
              <a:t>when two vowels go walking, the first does the talking.” </a:t>
            </a:r>
          </a:p>
          <a:p>
            <a:r>
              <a:rPr lang="en-CA" dirty="0"/>
              <a:t>So ’plain’ sounds just like ‘plane,'</a:t>
            </a:r>
          </a:p>
          <a:p>
            <a:r>
              <a:rPr lang="en-CA" dirty="0"/>
              <a:t>‘meat’ like ‘meet’</a:t>
            </a:r>
          </a:p>
          <a:p>
            <a:r>
              <a:rPr lang="en-CA" dirty="0"/>
              <a:t>THERE ARE EXCEPTIONS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583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Short Vowels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most common </a:t>
            </a:r>
            <a:r>
              <a:rPr lang="en-CA" dirty="0" smtClean="0"/>
              <a:t>sound </a:t>
            </a:r>
            <a:r>
              <a:rPr lang="en-CA" dirty="0"/>
              <a:t>for each vowel is its “short” sound</a:t>
            </a:r>
            <a:r>
              <a:rPr lang="en-CA" dirty="0" smtClean="0"/>
              <a:t>: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840" y="2910839"/>
            <a:ext cx="6324600" cy="384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 </a:t>
            </a:r>
            <a:r>
              <a:rPr lang="en-CA" dirty="0"/>
              <a:t>ă, pronounced /æ/ as in apple, pan, or mat</a:t>
            </a:r>
            <a:r>
              <a:rPr lang="en-CA" dirty="0" smtClean="0"/>
              <a:t>, </a:t>
            </a: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ĕ</a:t>
            </a:r>
            <a:r>
              <a:rPr lang="en-CA" dirty="0"/>
              <a:t>, pronounced /ɛ/as in elephant, pen, or met,</a:t>
            </a:r>
          </a:p>
          <a:p>
            <a:endParaRPr lang="en-CA" dirty="0" smtClean="0"/>
          </a:p>
          <a:p>
            <a:r>
              <a:rPr lang="en-CA" dirty="0" smtClean="0"/>
              <a:t> </a:t>
            </a:r>
            <a:r>
              <a:rPr lang="en-CA" dirty="0"/>
              <a:t>ĭ, pronounced /ɪ/as in insect, pin, or mitt</a:t>
            </a:r>
            <a:r>
              <a:rPr lang="en-CA" dirty="0" smtClean="0"/>
              <a:t>,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097087"/>
            <a:ext cx="1600200" cy="935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841" y="2097087"/>
            <a:ext cx="1767840" cy="935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910" y="3032759"/>
            <a:ext cx="1600200" cy="1096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6840" y="3032760"/>
            <a:ext cx="1767841" cy="10963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4129086"/>
            <a:ext cx="1647510" cy="14944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6840" y="4129086"/>
            <a:ext cx="1920240" cy="149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ŏ, pronounced /ɒ/ as in ostrich, upon, or motto,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and </a:t>
            </a:r>
            <a:r>
              <a:rPr lang="en-CA" dirty="0"/>
              <a:t>ŭ, pronounced /ʌ/ as in umbrella, pun, or mutt.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960" y="1447800"/>
            <a:ext cx="2849880" cy="2118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7" y="2865120"/>
            <a:ext cx="2143125" cy="1249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4395441"/>
            <a:ext cx="3198811" cy="188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0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When syllables end in a vowel and then </a:t>
            </a:r>
            <a:r>
              <a:rPr lang="en-CA" dirty="0" smtClean="0"/>
              <a:t>consonant, the </a:t>
            </a:r>
            <a:r>
              <a:rPr lang="en-CA" dirty="0"/>
              <a:t>vowel </a:t>
            </a:r>
            <a:r>
              <a:rPr lang="en-CA" dirty="0" smtClean="0"/>
              <a:t>is usually </a:t>
            </a:r>
            <a:r>
              <a:rPr lang="en-CA" dirty="0"/>
              <a:t>short. 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PUN</a:t>
            </a:r>
          </a:p>
          <a:p>
            <a:r>
              <a:rPr lang="en-CA" dirty="0" smtClean="0"/>
              <a:t>If </a:t>
            </a:r>
            <a:r>
              <a:rPr lang="en-CA" dirty="0"/>
              <a:t>there is more than one consonant, the vowel is almost always short</a:t>
            </a:r>
            <a:r>
              <a:rPr lang="en-CA" dirty="0" smtClean="0"/>
              <a:t>.</a:t>
            </a:r>
          </a:p>
          <a:p>
            <a:pPr marL="0" indent="0">
              <a:buNone/>
            </a:pPr>
            <a:r>
              <a:rPr lang="en-CA" dirty="0" smtClean="0"/>
              <a:t>MITT</a:t>
            </a:r>
          </a:p>
        </p:txBody>
      </p:sp>
    </p:spTree>
    <p:extLst>
      <p:ext uri="{BB962C8B-B14F-4D97-AF65-F5344CB8AC3E}">
        <p14:creationId xmlns:p14="http://schemas.microsoft.com/office/powerpoint/2010/main" val="9003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This becomes important as a way to keep the same vowel sound when adding -</a:t>
            </a:r>
            <a:r>
              <a:rPr lang="en-CA" dirty="0" err="1"/>
              <a:t>ed</a:t>
            </a:r>
            <a:r>
              <a:rPr lang="en-CA" dirty="0"/>
              <a:t> to put a verb into the past tense. 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WALK….WALKED</a:t>
            </a:r>
            <a:endParaRPr lang="en-CA" dirty="0"/>
          </a:p>
          <a:p>
            <a:r>
              <a:rPr lang="en-CA" dirty="0"/>
              <a:t>We often double an ending consonant to keep a short vowel short. For example, the past tense of 'stop' is 'stopped.‘</a:t>
            </a:r>
          </a:p>
          <a:p>
            <a:r>
              <a:rPr lang="en-CA" dirty="0"/>
              <a:t>There is an exception which will be looked at with long vowels.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95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Silent e rule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When a vowel and consonant are followed by an ‘e’, the ‘e’ is almost always</a:t>
            </a:r>
          </a:p>
          <a:p>
            <a:pPr marL="0" indent="0">
              <a:buNone/>
            </a:pPr>
            <a:r>
              <a:rPr lang="en-CA" dirty="0"/>
              <a:t>silent, but it causes the preceding vowel to be long. (Examples: ate, plane, Pete, bite, </a:t>
            </a:r>
            <a:r>
              <a:rPr lang="en-CA" dirty="0" smtClean="0"/>
              <a:t>nine, rope</a:t>
            </a:r>
            <a:r>
              <a:rPr lang="en-CA" dirty="0"/>
              <a:t>, note, cube, flute.)</a:t>
            </a:r>
          </a:p>
        </p:txBody>
      </p:sp>
    </p:spTree>
    <p:extLst>
      <p:ext uri="{BB962C8B-B14F-4D97-AF65-F5344CB8AC3E}">
        <p14:creationId xmlns:p14="http://schemas.microsoft.com/office/powerpoint/2010/main" val="36428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5680" y="1097280"/>
            <a:ext cx="5196840" cy="504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297</TotalTime>
  <Words>618</Words>
  <Application>Microsoft Office PowerPoint</Application>
  <PresentationFormat>Widescreen</PresentationFormat>
  <Paragraphs>61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Tw Cen MT</vt:lpstr>
      <vt:lpstr>Circuit</vt:lpstr>
      <vt:lpstr>Decoding sounds/blends/words</vt:lpstr>
      <vt:lpstr>Long and short vowels</vt:lpstr>
      <vt:lpstr>Short Vowels</vt:lpstr>
      <vt:lpstr>PowerPoint Presentation</vt:lpstr>
      <vt:lpstr>PowerPoint Presentation</vt:lpstr>
      <vt:lpstr>PowerPoint Presentation</vt:lpstr>
      <vt:lpstr>PowerPoint Presentation</vt:lpstr>
      <vt:lpstr>Silent e rule</vt:lpstr>
      <vt:lpstr>PowerPoint Presentation</vt:lpstr>
      <vt:lpstr>Long vowels</vt:lpstr>
      <vt:lpstr>PowerPoint Presentation</vt:lpstr>
      <vt:lpstr>PowerPoint Presentation</vt:lpstr>
      <vt:lpstr>PowerPoint Presentation</vt:lpstr>
      <vt:lpstr>Other long vowels</vt:lpstr>
      <vt:lpstr>PowerPoint Presentation</vt:lpstr>
      <vt:lpstr>Vowel combinations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Calgary Board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Decoding sounds/blends/words</dc:title>
  <dc:creator>Beaton, Catherine A</dc:creator>
  <cp:lastModifiedBy>Beaton, Catherine A</cp:lastModifiedBy>
  <cp:revision>12</cp:revision>
  <dcterms:created xsi:type="dcterms:W3CDTF">2018-10-03T18:17:42Z</dcterms:created>
  <dcterms:modified xsi:type="dcterms:W3CDTF">2018-10-10T20:53:16Z</dcterms:modified>
</cp:coreProperties>
</file>