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4"/>
  </p:handoutMasterIdLst>
  <p:sldIdLst>
    <p:sldId id="256" r:id="rId2"/>
    <p:sldId id="278" r:id="rId3"/>
    <p:sldId id="258" r:id="rId4"/>
    <p:sldId id="259" r:id="rId5"/>
    <p:sldId id="260" r:id="rId6"/>
    <p:sldId id="261" r:id="rId7"/>
    <p:sldId id="262" r:id="rId8"/>
    <p:sldId id="306" r:id="rId9"/>
    <p:sldId id="263" r:id="rId10"/>
    <p:sldId id="305" r:id="rId11"/>
    <p:sldId id="264" r:id="rId12"/>
    <p:sldId id="265" r:id="rId13"/>
    <p:sldId id="311" r:id="rId14"/>
    <p:sldId id="266" r:id="rId15"/>
    <p:sldId id="267" r:id="rId16"/>
    <p:sldId id="304" r:id="rId17"/>
    <p:sldId id="301" r:id="rId18"/>
    <p:sldId id="309" r:id="rId19"/>
    <p:sldId id="269" r:id="rId20"/>
    <p:sldId id="270" r:id="rId21"/>
    <p:sldId id="271" r:id="rId22"/>
    <p:sldId id="272" r:id="rId23"/>
    <p:sldId id="273" r:id="rId24"/>
    <p:sldId id="274" r:id="rId25"/>
    <p:sldId id="307" r:id="rId26"/>
    <p:sldId id="275" r:id="rId27"/>
    <p:sldId id="276" r:id="rId28"/>
    <p:sldId id="310" r:id="rId29"/>
    <p:sldId id="279" r:id="rId30"/>
    <p:sldId id="302" r:id="rId31"/>
    <p:sldId id="280" r:id="rId32"/>
    <p:sldId id="281" r:id="rId33"/>
    <p:sldId id="268" r:id="rId34"/>
    <p:sldId id="282" r:id="rId35"/>
    <p:sldId id="283" r:id="rId36"/>
    <p:sldId id="284" r:id="rId37"/>
    <p:sldId id="285" r:id="rId38"/>
    <p:sldId id="308" r:id="rId39"/>
    <p:sldId id="286" r:id="rId40"/>
    <p:sldId id="287" r:id="rId41"/>
    <p:sldId id="291" r:id="rId42"/>
    <p:sldId id="290" r:id="rId43"/>
    <p:sldId id="292" r:id="rId44"/>
    <p:sldId id="294" r:id="rId45"/>
    <p:sldId id="295" r:id="rId46"/>
    <p:sldId id="296" r:id="rId47"/>
    <p:sldId id="297" r:id="rId48"/>
    <p:sldId id="298" r:id="rId49"/>
    <p:sldId id="299" r:id="rId50"/>
    <p:sldId id="300" r:id="rId51"/>
    <p:sldId id="288" r:id="rId52"/>
    <p:sldId id="289"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2BBCC3B8-3464-408F-99DD-C40B6CE47620}" type="datetimeFigureOut">
              <a:rPr lang="en-US" smtClean="0"/>
              <a:pPr/>
              <a:t>12/3/2012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32F54AC-456E-415B-9E31-BB5F264561F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916AF0-EB71-4930-BA6E-586B9FB4EDE3}"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0F03A-8F31-4BEB-A974-57479A893D1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916AF0-EB71-4930-BA6E-586B9FB4EDE3}"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0F03A-8F31-4BEB-A974-57479A893D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916AF0-EB71-4930-BA6E-586B9FB4EDE3}"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0F03A-8F31-4BEB-A974-57479A893D1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916AF0-EB71-4930-BA6E-586B9FB4EDE3}"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0F03A-8F31-4BEB-A974-57479A893D1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916AF0-EB71-4930-BA6E-586B9FB4EDE3}"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0F03A-8F31-4BEB-A974-57479A893D1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916AF0-EB71-4930-BA6E-586B9FB4EDE3}" type="datetimeFigureOut">
              <a:rPr lang="en-US" smtClean="0"/>
              <a:pPr/>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0F03A-8F31-4BEB-A974-57479A893D1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916AF0-EB71-4930-BA6E-586B9FB4EDE3}" type="datetimeFigureOut">
              <a:rPr lang="en-US" smtClean="0"/>
              <a:pPr/>
              <a:t>12/3/2012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F0F03A-8F31-4BEB-A974-57479A893D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916AF0-EB71-4930-BA6E-586B9FB4EDE3}" type="datetimeFigureOut">
              <a:rPr lang="en-US" smtClean="0"/>
              <a:pPr/>
              <a:t>12/3/2012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F0F03A-8F31-4BEB-A974-57479A893D1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16AF0-EB71-4930-BA6E-586B9FB4EDE3}" type="datetimeFigureOut">
              <a:rPr lang="en-US" smtClean="0"/>
              <a:pPr/>
              <a:t>12/3/2012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F0F03A-8F31-4BEB-A974-57479A893D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916AF0-EB71-4930-BA6E-586B9FB4EDE3}" type="datetimeFigureOut">
              <a:rPr lang="en-US" smtClean="0"/>
              <a:pPr/>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0F03A-8F31-4BEB-A974-57479A893D1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916AF0-EB71-4930-BA6E-586B9FB4EDE3}" type="datetimeFigureOut">
              <a:rPr lang="en-US" smtClean="0"/>
              <a:pPr/>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0F03A-8F31-4BEB-A974-57479A893D1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16AF0-EB71-4930-BA6E-586B9FB4EDE3}" type="datetimeFigureOut">
              <a:rPr lang="en-US" smtClean="0"/>
              <a:pPr/>
              <a:t>12/3/2012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F0F03A-8F31-4BEB-A974-57479A893D1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youtube.com/watch?v=pMmwAy84qK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youtube.com/watch?v=4QLknkO3tOw"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youtube.com/watch?v=L0AMQ6kRNM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youtube.com/watch?v=wWLbB2eQq_k"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youtube.com/watch?v=9OCg1TNy6B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youtube.com/watch?v=FdQA-pE2luQ"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youtube.com/watch?v=drJ0gGz3e4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chemeClr val="bg1"/>
                </a:solidFill>
              </a:rPr>
              <a:t>Technological Developments are Making Space Exploration Possible and Offer Benefits on Earth</a:t>
            </a:r>
            <a:endParaRPr lang="en-US" dirty="0">
              <a:solidFill>
                <a:schemeClr val="bg1"/>
              </a:solidFill>
            </a:endParaRPr>
          </a:p>
        </p:txBody>
      </p:sp>
      <p:sp>
        <p:nvSpPr>
          <p:cNvPr id="3" name="Subtitle 2"/>
          <p:cNvSpPr>
            <a:spLocks noGrp="1"/>
          </p:cNvSpPr>
          <p:nvPr>
            <p:ph type="subTitle" idx="1"/>
          </p:nvPr>
        </p:nvSpPr>
        <p:spPr/>
        <p:txBody>
          <a:bodyPr/>
          <a:lstStyle/>
          <a:p>
            <a:r>
              <a:rPr lang="en-US" dirty="0" smtClean="0">
                <a:solidFill>
                  <a:schemeClr val="bg1">
                    <a:lumMod val="85000"/>
                  </a:schemeClr>
                </a:solidFill>
              </a:rPr>
              <a:t>Unit E: Topic Two</a:t>
            </a:r>
            <a:endParaRPr lang="en-US"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60000"/>
                    <a:lumOff val="40000"/>
                  </a:schemeClr>
                </a:solidFill>
              </a:rPr>
              <a:t>Solar Sailing</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lstStyle/>
          <a:p>
            <a:r>
              <a:rPr lang="en-US" dirty="0" smtClean="0">
                <a:hlinkClick r:id="rId2"/>
              </a:rPr>
              <a:t>http://www.youtube.com/watch?v=pMmwAy84qK8</a:t>
            </a: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Shuttles, Space Probes, and Space Stations</a:t>
            </a:r>
            <a:endParaRPr lang="en-US" dirty="0">
              <a:solidFill>
                <a:schemeClr val="bg1"/>
              </a:solidFill>
            </a:endParaRPr>
          </a:p>
        </p:txBody>
      </p:sp>
      <p:sp>
        <p:nvSpPr>
          <p:cNvPr id="3" name="Content Placeholder 2"/>
          <p:cNvSpPr>
            <a:spLocks noGrp="1"/>
          </p:cNvSpPr>
          <p:nvPr>
            <p:ph idx="1"/>
          </p:nvPr>
        </p:nvSpPr>
        <p:spPr/>
        <p:txBody>
          <a:bodyPr/>
          <a:lstStyle/>
          <a:p>
            <a:r>
              <a:rPr lang="en-US" b="1" dirty="0" smtClean="0">
                <a:solidFill>
                  <a:schemeClr val="bg1"/>
                </a:solidFill>
              </a:rPr>
              <a:t>Space shuttle</a:t>
            </a:r>
            <a:r>
              <a:rPr lang="en-US" dirty="0" smtClean="0">
                <a:solidFill>
                  <a:schemeClr val="bg1"/>
                </a:solidFill>
              </a:rPr>
              <a:t>: transports personnel and equipment to orbiting spacecraft.</a:t>
            </a:r>
          </a:p>
          <a:p>
            <a:r>
              <a:rPr lang="en-US" dirty="0" smtClean="0">
                <a:solidFill>
                  <a:schemeClr val="bg1"/>
                </a:solidFill>
              </a:rPr>
              <a:t>NASA has three space shuttles: Discovery (1983), Atlantis (1985), Endeavor (1991)</a:t>
            </a:r>
          </a:p>
          <a:p>
            <a:r>
              <a:rPr lang="en-US" dirty="0" smtClean="0">
                <a:solidFill>
                  <a:schemeClr val="bg1"/>
                </a:solidFill>
              </a:rPr>
              <a:t>Uses: service and repair orbiting satellites,</a:t>
            </a:r>
            <a:r>
              <a:rPr lang="en-US" dirty="0">
                <a:solidFill>
                  <a:schemeClr val="bg1"/>
                </a:solidFill>
              </a:rPr>
              <a:t> </a:t>
            </a:r>
            <a:r>
              <a:rPr lang="en-US" dirty="0" smtClean="0">
                <a:solidFill>
                  <a:schemeClr val="bg1"/>
                </a:solidFill>
              </a:rPr>
              <a:t>to return previously deployed </a:t>
            </a:r>
          </a:p>
          <a:p>
            <a:pPr>
              <a:buNone/>
            </a:pPr>
            <a:r>
              <a:rPr lang="en-US" dirty="0">
                <a:solidFill>
                  <a:schemeClr val="bg1"/>
                </a:solidFill>
              </a:rPr>
              <a:t> </a:t>
            </a:r>
            <a:r>
              <a:rPr lang="en-US" dirty="0" smtClean="0">
                <a:solidFill>
                  <a:schemeClr val="bg1"/>
                </a:solidFill>
              </a:rPr>
              <a:t>   spacecraft, and to conduct </a:t>
            </a:r>
          </a:p>
          <a:p>
            <a:pPr>
              <a:buNone/>
            </a:pPr>
            <a:r>
              <a:rPr lang="en-US" dirty="0">
                <a:solidFill>
                  <a:schemeClr val="bg1"/>
                </a:solidFill>
              </a:rPr>
              <a:t> </a:t>
            </a:r>
            <a:r>
              <a:rPr lang="en-US" dirty="0" smtClean="0">
                <a:solidFill>
                  <a:schemeClr val="bg1"/>
                </a:solidFill>
              </a:rPr>
              <a:t>   scientific experiments in space.</a:t>
            </a:r>
          </a:p>
        </p:txBody>
      </p:sp>
      <p:pic>
        <p:nvPicPr>
          <p:cNvPr id="6146" name="Picture 2"/>
          <p:cNvPicPr>
            <a:picLocks noChangeAspect="1" noChangeArrowheads="1"/>
          </p:cNvPicPr>
          <p:nvPr/>
        </p:nvPicPr>
        <p:blipFill>
          <a:blip r:embed="rId2" cstate="print"/>
          <a:srcRect/>
          <a:stretch>
            <a:fillRect/>
          </a:stretch>
        </p:blipFill>
        <p:spPr bwMode="auto">
          <a:xfrm>
            <a:off x="6263680" y="4302639"/>
            <a:ext cx="2880320" cy="255536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Shuttles, Space Probes, and Space Stations</a:t>
            </a:r>
            <a:endParaRPr lang="en-US" dirty="0">
              <a:solidFill>
                <a:schemeClr val="bg1"/>
              </a:solidFill>
            </a:endParaRPr>
          </a:p>
        </p:txBody>
      </p:sp>
      <p:sp>
        <p:nvSpPr>
          <p:cNvPr id="3" name="Content Placeholder 2"/>
          <p:cNvSpPr>
            <a:spLocks noGrp="1"/>
          </p:cNvSpPr>
          <p:nvPr>
            <p:ph idx="1"/>
          </p:nvPr>
        </p:nvSpPr>
        <p:spPr/>
        <p:txBody>
          <a:bodyPr/>
          <a:lstStyle/>
          <a:p>
            <a:r>
              <a:rPr lang="en-US" b="1" dirty="0" smtClean="0">
                <a:solidFill>
                  <a:schemeClr val="bg1"/>
                </a:solidFill>
              </a:rPr>
              <a:t>Space probes</a:t>
            </a:r>
            <a:r>
              <a:rPr lang="en-US" dirty="0" smtClean="0">
                <a:solidFill>
                  <a:schemeClr val="bg1"/>
                </a:solidFill>
              </a:rPr>
              <a:t>: contain instrumentation for carrying out robotic exploration of space, while communicating information back to Earth.</a:t>
            </a:r>
          </a:p>
          <a:p>
            <a:endParaRPr lang="en-US" dirty="0">
              <a:solidFill>
                <a:schemeClr val="bg1"/>
              </a:solidFill>
            </a:endParaRPr>
          </a:p>
        </p:txBody>
      </p:sp>
      <p:pic>
        <p:nvPicPr>
          <p:cNvPr id="7170" name="Picture 2"/>
          <p:cNvPicPr>
            <a:picLocks noChangeAspect="1" noChangeArrowheads="1"/>
          </p:cNvPicPr>
          <p:nvPr/>
        </p:nvPicPr>
        <p:blipFill>
          <a:blip r:embed="rId2" cstate="print"/>
          <a:srcRect/>
          <a:stretch>
            <a:fillRect/>
          </a:stretch>
        </p:blipFill>
        <p:spPr bwMode="auto">
          <a:xfrm>
            <a:off x="3059832" y="3501008"/>
            <a:ext cx="2736304" cy="264407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4">
                    <a:lumMod val="20000"/>
                    <a:lumOff val="80000"/>
                  </a:schemeClr>
                </a:solidFill>
              </a:rPr>
              <a:t>The Universe Secrets of the Space </a:t>
            </a:r>
            <a:r>
              <a:rPr lang="en-US" b="1" dirty="0" smtClean="0">
                <a:solidFill>
                  <a:schemeClr val="accent4">
                    <a:lumMod val="20000"/>
                    <a:lumOff val="80000"/>
                  </a:schemeClr>
                </a:solidFill>
              </a:rPr>
              <a:t>Probes</a:t>
            </a:r>
            <a:r>
              <a:rPr lang="en-US" b="1" dirty="0" smtClean="0"/>
              <a:t/>
            </a:r>
            <a:br>
              <a:rPr lang="en-US" b="1" dirty="0" smtClean="0"/>
            </a:br>
            <a:endParaRPr lang="en-US" dirty="0"/>
          </a:p>
        </p:txBody>
      </p:sp>
      <p:sp>
        <p:nvSpPr>
          <p:cNvPr id="3" name="Content Placeholder 2"/>
          <p:cNvSpPr>
            <a:spLocks noGrp="1"/>
          </p:cNvSpPr>
          <p:nvPr>
            <p:ph idx="1"/>
          </p:nvPr>
        </p:nvSpPr>
        <p:spPr/>
        <p:txBody>
          <a:bodyPr/>
          <a:lstStyle/>
          <a:p>
            <a:r>
              <a:rPr lang="en-US" dirty="0" smtClean="0">
                <a:solidFill>
                  <a:schemeClr val="accent1">
                    <a:lumMod val="40000"/>
                    <a:lumOff val="60000"/>
                  </a:schemeClr>
                </a:solidFill>
                <a:hlinkClick r:id="rId2"/>
              </a:rPr>
              <a:t>http://www.youtube.com/watch?v=-gjpvyJ8v-s</a:t>
            </a:r>
            <a:endParaRPr lang="en-US" dirty="0" smtClean="0">
              <a:solidFill>
                <a:schemeClr val="accent1">
                  <a:lumMod val="40000"/>
                  <a:lumOff val="60000"/>
                </a:schemeClr>
              </a:solidFill>
              <a:hlinkClick r:id="rId2"/>
            </a:endParaRPr>
          </a:p>
          <a:p>
            <a:endParaRPr lang="en-US" dirty="0" smtClean="0">
              <a:solidFill>
                <a:schemeClr val="accent1">
                  <a:lumMod val="40000"/>
                  <a:lumOff val="60000"/>
                </a:schemeClr>
              </a:solidFill>
            </a:endParaRPr>
          </a:p>
          <a:p>
            <a:r>
              <a:rPr lang="en-US" dirty="0" smtClean="0">
                <a:solidFill>
                  <a:schemeClr val="accent1">
                    <a:lumMod val="40000"/>
                    <a:lumOff val="60000"/>
                  </a:schemeClr>
                </a:solidFill>
              </a:rPr>
              <a:t>Part 1 – 15 minutes</a:t>
            </a:r>
            <a:endParaRPr lang="en-US" dirty="0">
              <a:solidFill>
                <a:schemeClr val="accent1">
                  <a:lumMod val="40000"/>
                  <a:lumOff val="6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Shuttles, Space Probes, and Space Stations</a:t>
            </a:r>
            <a:endParaRPr lang="en-US" dirty="0">
              <a:solidFill>
                <a:schemeClr val="bg1"/>
              </a:solidFill>
            </a:endParaRPr>
          </a:p>
        </p:txBody>
      </p:sp>
      <p:sp>
        <p:nvSpPr>
          <p:cNvPr id="3" name="Content Placeholder 2"/>
          <p:cNvSpPr>
            <a:spLocks noGrp="1"/>
          </p:cNvSpPr>
          <p:nvPr>
            <p:ph idx="1"/>
          </p:nvPr>
        </p:nvSpPr>
        <p:spPr/>
        <p:txBody>
          <a:bodyPr/>
          <a:lstStyle/>
          <a:p>
            <a:r>
              <a:rPr lang="en-US" b="1" dirty="0" smtClean="0">
                <a:solidFill>
                  <a:schemeClr val="bg1"/>
                </a:solidFill>
              </a:rPr>
              <a:t>Space Stations</a:t>
            </a:r>
            <a:r>
              <a:rPr lang="en-US" dirty="0" smtClean="0">
                <a:solidFill>
                  <a:schemeClr val="bg1"/>
                </a:solidFill>
              </a:rPr>
              <a:t>: orbiting spacecraft that have living quarters, work areas, and all the support systems needed to allow people to live and work in space for extended periods</a:t>
            </a:r>
          </a:p>
          <a:p>
            <a:endParaRPr lang="en-US" dirty="0">
              <a:solidFill>
                <a:schemeClr val="bg1"/>
              </a:solidFill>
            </a:endParaRPr>
          </a:p>
        </p:txBody>
      </p:sp>
      <p:pic>
        <p:nvPicPr>
          <p:cNvPr id="8194" name="Picture 2"/>
          <p:cNvPicPr>
            <a:picLocks noChangeAspect="1" noChangeArrowheads="1"/>
          </p:cNvPicPr>
          <p:nvPr/>
        </p:nvPicPr>
        <p:blipFill>
          <a:blip r:embed="rId2" cstate="print"/>
          <a:srcRect/>
          <a:stretch>
            <a:fillRect/>
          </a:stretch>
        </p:blipFill>
        <p:spPr bwMode="auto">
          <a:xfrm>
            <a:off x="3347864" y="3717032"/>
            <a:ext cx="3282225" cy="28803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International Space Station</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chemeClr val="bg1"/>
                </a:solidFill>
              </a:rPr>
              <a:t>Orbiting earth at an altitude of 350km</a:t>
            </a:r>
          </a:p>
          <a:p>
            <a:r>
              <a:rPr lang="en-US" dirty="0" smtClean="0">
                <a:solidFill>
                  <a:schemeClr val="bg1"/>
                </a:solidFill>
              </a:rPr>
              <a:t>Joint project of 16 nations</a:t>
            </a:r>
          </a:p>
          <a:p>
            <a:r>
              <a:rPr lang="en-US" dirty="0" smtClean="0">
                <a:solidFill>
                  <a:schemeClr val="bg1"/>
                </a:solidFill>
              </a:rPr>
              <a:t>Permanent laboratory</a:t>
            </a:r>
          </a:p>
          <a:p>
            <a:r>
              <a:rPr lang="en-US" dirty="0" smtClean="0">
                <a:solidFill>
                  <a:schemeClr val="bg1"/>
                </a:solidFill>
              </a:rPr>
              <a:t>Is being built in sections</a:t>
            </a:r>
          </a:p>
          <a:p>
            <a:r>
              <a:rPr lang="en-US" dirty="0" smtClean="0">
                <a:solidFill>
                  <a:schemeClr val="bg1"/>
                </a:solidFill>
              </a:rPr>
              <a:t>When complete, it will have living and working space equal to the size of three average houses.</a:t>
            </a:r>
          </a:p>
          <a:p>
            <a:r>
              <a:rPr lang="en-US" dirty="0" smtClean="0">
                <a:solidFill>
                  <a:schemeClr val="bg1"/>
                </a:solidFill>
              </a:rPr>
              <a:t>Scientists are planning interplanetary flight from the international space station because it is much easier to travel from planet to planet without having to try get into space first.</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solidFill>
                  <a:schemeClr val="accent1">
                    <a:lumMod val="60000"/>
                    <a:lumOff val="40000"/>
                  </a:schemeClr>
                </a:solidFill>
              </a:rPr>
              <a:t>Imax:</a:t>
            </a:r>
          </a:p>
          <a:p>
            <a:endParaRPr lang="en-US" dirty="0" smtClean="0">
              <a:solidFill>
                <a:schemeClr val="accent1">
                  <a:lumMod val="60000"/>
                  <a:lumOff val="40000"/>
                </a:schemeClr>
              </a:solidFill>
            </a:endParaRPr>
          </a:p>
          <a:p>
            <a:pPr>
              <a:buNone/>
            </a:pPr>
            <a:r>
              <a:rPr lang="en-US" dirty="0" smtClean="0">
                <a:solidFill>
                  <a:schemeClr val="accent1">
                    <a:lumMod val="60000"/>
                    <a:lumOff val="40000"/>
                  </a:schemeClr>
                </a:solidFill>
              </a:rPr>
              <a:t>Space </a:t>
            </a:r>
            <a:r>
              <a:rPr lang="en-US" dirty="0" smtClean="0">
                <a:solidFill>
                  <a:schemeClr val="accent1">
                    <a:lumMod val="60000"/>
                    <a:lumOff val="40000"/>
                  </a:schemeClr>
                </a:solidFill>
              </a:rPr>
              <a:t>Station  (47 minutes)</a:t>
            </a:r>
            <a:endParaRPr lang="en-US" dirty="0" smtClean="0">
              <a:solidFill>
                <a:schemeClr val="accent1">
                  <a:lumMod val="60000"/>
                  <a:lumOff val="40000"/>
                </a:schemeClr>
              </a:solidFill>
            </a:endParaRP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Multistage Rockets</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dirty="0">
                <a:solidFill>
                  <a:schemeClr val="bg1"/>
                </a:solidFill>
              </a:rPr>
              <a:t>Consist of two or more stages. In multistage rockets, each stage is separated and discarded once its fuel has been consumed. </a:t>
            </a:r>
          </a:p>
          <a:p>
            <a:r>
              <a:rPr lang="en-US" dirty="0">
                <a:solidFill>
                  <a:schemeClr val="bg1"/>
                </a:solidFill>
              </a:rPr>
              <a:t>Purpose: By successively discarding the stage, this reduces the weight of the fuselage and increases the mass ratio of the rocket. This is an effective method </a:t>
            </a:r>
            <a:r>
              <a:rPr lang="en-US" dirty="0" smtClean="0">
                <a:solidFill>
                  <a:schemeClr val="bg1"/>
                </a:solidFill>
              </a:rPr>
              <a:t>of</a:t>
            </a:r>
          </a:p>
          <a:p>
            <a:pPr>
              <a:buNone/>
            </a:pPr>
            <a:r>
              <a:rPr lang="en-US" dirty="0" smtClean="0">
                <a:solidFill>
                  <a:schemeClr val="bg1"/>
                </a:solidFill>
              </a:rPr>
              <a:t>     increasing </a:t>
            </a:r>
            <a:r>
              <a:rPr lang="en-US" dirty="0">
                <a:solidFill>
                  <a:schemeClr val="bg1"/>
                </a:solidFill>
              </a:rPr>
              <a:t>speed of </a:t>
            </a:r>
            <a:endParaRPr lang="en-US" dirty="0" smtClean="0">
              <a:solidFill>
                <a:schemeClr val="bg1"/>
              </a:solidFill>
            </a:endParaRPr>
          </a:p>
          <a:p>
            <a:pPr>
              <a:buNone/>
            </a:pPr>
            <a:r>
              <a:rPr lang="en-US" dirty="0">
                <a:solidFill>
                  <a:schemeClr val="bg1"/>
                </a:solidFill>
              </a:rPr>
              <a:t> </a:t>
            </a:r>
            <a:r>
              <a:rPr lang="en-US" dirty="0" smtClean="0">
                <a:solidFill>
                  <a:schemeClr val="bg1"/>
                </a:solidFill>
              </a:rPr>
              <a:t>   the </a:t>
            </a:r>
            <a:r>
              <a:rPr lang="en-US" dirty="0">
                <a:solidFill>
                  <a:schemeClr val="bg1"/>
                </a:solidFill>
              </a:rPr>
              <a:t>rocket. </a:t>
            </a:r>
          </a:p>
          <a:p>
            <a:endParaRPr lang="en-US" dirty="0">
              <a:solidFill>
                <a:schemeClr val="bg1"/>
              </a:solidFill>
            </a:endParaRPr>
          </a:p>
        </p:txBody>
      </p:sp>
      <p:pic>
        <p:nvPicPr>
          <p:cNvPr id="17410" name="Picture 2" descr="http://www.suntrek.org/images/multi-stage-rockets.jpg"/>
          <p:cNvPicPr>
            <a:picLocks noChangeAspect="1" noChangeArrowheads="1"/>
          </p:cNvPicPr>
          <p:nvPr/>
        </p:nvPicPr>
        <p:blipFill>
          <a:blip r:embed="rId2" cstate="print"/>
          <a:srcRect/>
          <a:stretch>
            <a:fillRect/>
          </a:stretch>
        </p:blipFill>
        <p:spPr bwMode="auto">
          <a:xfrm>
            <a:off x="4788024" y="4509120"/>
            <a:ext cx="4095750" cy="190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2">
                    <a:lumMod val="20000"/>
                    <a:lumOff val="80000"/>
                  </a:schemeClr>
                </a:solidFill>
              </a:rPr>
              <a:t>How a Rocket Works/Earth to Space </a:t>
            </a:r>
            <a:r>
              <a:rPr lang="en-US" b="1" dirty="0" err="1" smtClean="0">
                <a:solidFill>
                  <a:schemeClr val="accent2">
                    <a:lumMod val="20000"/>
                    <a:lumOff val="80000"/>
                  </a:schemeClr>
                </a:solidFill>
              </a:rPr>
              <a:t>Eg</a:t>
            </a:r>
            <a:r>
              <a:rPr lang="en-US" b="1" dirty="0" smtClean="0">
                <a:solidFill>
                  <a:schemeClr val="accent2">
                    <a:lumMod val="20000"/>
                    <a:lumOff val="80000"/>
                  </a:schemeClr>
                </a:solidFill>
              </a:rPr>
              <a:t> </a:t>
            </a:r>
            <a:r>
              <a:rPr lang="en-US" b="1" dirty="0" err="1" smtClean="0">
                <a:solidFill>
                  <a:schemeClr val="accent2">
                    <a:lumMod val="20000"/>
                    <a:lumOff val="80000"/>
                  </a:schemeClr>
                </a:solidFill>
              </a:rPr>
              <a:t>SpaceX</a:t>
            </a:r>
            <a:r>
              <a:rPr lang="en-US" b="1" dirty="0" smtClean="0">
                <a:solidFill>
                  <a:schemeClr val="accent2">
                    <a:lumMod val="20000"/>
                    <a:lumOff val="80000"/>
                  </a:schemeClr>
                </a:solidFill>
              </a:rPr>
              <a:t> Falcon 9 and Dragon</a:t>
            </a:r>
            <a:endParaRPr lang="en-US" dirty="0"/>
          </a:p>
        </p:txBody>
      </p:sp>
      <p:sp>
        <p:nvSpPr>
          <p:cNvPr id="3" name="Content Placeholder 2"/>
          <p:cNvSpPr>
            <a:spLocks noGrp="1"/>
          </p:cNvSpPr>
          <p:nvPr>
            <p:ph idx="1"/>
          </p:nvPr>
        </p:nvSpPr>
        <p:spPr/>
        <p:txBody>
          <a:bodyPr/>
          <a:lstStyle/>
          <a:p>
            <a:r>
              <a:rPr lang="en-US" dirty="0" smtClean="0">
                <a:hlinkClick r:id="rId2"/>
              </a:rPr>
              <a:t>http://www.youtube.com/watch?v=L0AMQ6kRNMA</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bg1"/>
                </a:solidFill>
              </a:rPr>
              <a:t>2.2 Surviving There: Technologies for Living in Space</a:t>
            </a:r>
            <a:endParaRPr lang="en-US" dirty="0">
              <a:solidFill>
                <a:schemeClr val="bg1"/>
              </a:solidFill>
            </a:endParaRPr>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bg1"/>
                </a:solidFill>
              </a:rPr>
              <a:t>2.1 Getting There: Technologies for Space Travel</a:t>
            </a:r>
            <a:endParaRPr lang="en-US" dirty="0">
              <a:solidFill>
                <a:schemeClr val="bg1"/>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Hazards of Living in Space</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People travelling and working in space do not need </a:t>
            </a:r>
            <a:r>
              <a:rPr lang="en-US" dirty="0" smtClean="0">
                <a:solidFill>
                  <a:schemeClr val="bg1"/>
                </a:solidFill>
              </a:rPr>
              <a:t>an </a:t>
            </a:r>
            <a:r>
              <a:rPr lang="en-US" dirty="0" smtClean="0">
                <a:solidFill>
                  <a:schemeClr val="bg1"/>
                </a:solidFill>
              </a:rPr>
              <a:t>Earth-like environment simply for comfort. It is a matter of survival. </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Environmental Hazards</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pPr marL="342900" lvl="1" indent="-342900">
              <a:buFont typeface="Arial" pitchFamily="34" charset="0"/>
              <a:buChar char="•"/>
            </a:pPr>
            <a:r>
              <a:rPr lang="en-US" dirty="0" smtClean="0">
                <a:solidFill>
                  <a:schemeClr val="bg1"/>
                </a:solidFill>
              </a:rPr>
              <a:t>Space is a vacuum, with no air or water – they need to be brought, recycled or created.</a:t>
            </a:r>
          </a:p>
          <a:p>
            <a:pPr marL="342900" lvl="1" indent="-342900">
              <a:buFont typeface="Arial" pitchFamily="34" charset="0"/>
              <a:buChar char="•"/>
            </a:pPr>
            <a:r>
              <a:rPr lang="en-US" dirty="0" smtClean="0">
                <a:solidFill>
                  <a:schemeClr val="bg1"/>
                </a:solidFill>
              </a:rPr>
              <a:t>Cosmic rays are very harmful</a:t>
            </a:r>
          </a:p>
          <a:p>
            <a:pPr marL="342900" lvl="1" indent="-342900">
              <a:buFont typeface="Arial" pitchFamily="34" charset="0"/>
              <a:buChar char="•"/>
            </a:pPr>
            <a:r>
              <a:rPr lang="en-US" dirty="0" smtClean="0">
                <a:solidFill>
                  <a:schemeClr val="bg1"/>
                </a:solidFill>
              </a:rPr>
              <a:t>Meteoroids could hit</a:t>
            </a:r>
          </a:p>
          <a:p>
            <a:pPr marL="342900" lvl="1" indent="-342900">
              <a:buFont typeface="Arial" pitchFamily="34" charset="0"/>
              <a:buChar char="•"/>
            </a:pPr>
            <a:r>
              <a:rPr lang="en-US" dirty="0" smtClean="0">
                <a:solidFill>
                  <a:schemeClr val="bg1"/>
                </a:solidFill>
              </a:rPr>
              <a:t>Temperatures can range from unimaginably cold in a shadow to extremely hot in full sunlight.</a:t>
            </a:r>
          </a:p>
          <a:p>
            <a:pPr marL="342900" lvl="1" indent="-342900">
              <a:buFont typeface="Arial" pitchFamily="34" charset="0"/>
              <a:buChar char="•"/>
            </a:pPr>
            <a:r>
              <a:rPr lang="en-US" dirty="0" smtClean="0">
                <a:solidFill>
                  <a:schemeClr val="bg1"/>
                </a:solidFill>
              </a:rPr>
              <a:t>Atmospheric gases that keep us alive on earth don’t exist in space.</a:t>
            </a:r>
          </a:p>
          <a:p>
            <a:pPr marL="342900" lvl="1" indent="-342900">
              <a:buFont typeface="Arial" pitchFamily="34" charset="0"/>
              <a:buChar char="•"/>
            </a:pPr>
            <a:r>
              <a:rPr lang="en-US" dirty="0" smtClean="0">
                <a:solidFill>
                  <a:schemeClr val="bg1"/>
                </a:solidFill>
              </a:rPr>
              <a:t>Atmospheric pressure doesn’t exist in space, and that pressure helps regulate our heartbeat.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to="" calcmode="lin" valueType="num">
                                      <p:cBhvr>
                                        <p:cTn id="16" dur="1" fill="hold"/>
                                        <p:tgtEl>
                                          <p:spTgt spid="3">
                                            <p:txEl>
                                              <p:pRg st="3" end="3"/>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to="" calcmode="lin" valueType="num">
                                      <p:cBhvr>
                                        <p:cTn id="19" dur="1" fill="hold"/>
                                        <p:tgtEl>
                                          <p:spTgt spid="3">
                                            <p:txEl>
                                              <p:pRg st="4" end="4"/>
                                            </p:txEl>
                                          </p:spTgt>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to="" calcmode="lin" valueType="num">
                                      <p:cBhvr>
                                        <p:cTn id="2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Psychological Challenges to Confined Living</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Long trips in a confined living space may lead to psychological problems. Imagine spending every minute of every day with one person for two years. Now imagine spending that two years in an enclosure not much bigger than this classroom. Stepping outside is strictly prohibited.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bg1"/>
              </a:solidFill>
            </a:endParaRPr>
          </a:p>
        </p:txBody>
      </p:sp>
      <p:sp>
        <p:nvSpPr>
          <p:cNvPr id="3" name="Content Placeholder 2"/>
          <p:cNvSpPr>
            <a:spLocks noGrp="1"/>
          </p:cNvSpPr>
          <p:nvPr>
            <p:ph idx="1"/>
          </p:nvPr>
        </p:nvSpPr>
        <p:spPr/>
        <p:txBody>
          <a:bodyPr/>
          <a:lstStyle/>
          <a:p>
            <a:endParaRPr lang="en-US" dirty="0">
              <a:solidFill>
                <a:schemeClr val="bg1"/>
              </a:solidFill>
            </a:endParaRPr>
          </a:p>
        </p:txBody>
      </p:sp>
      <p:pic>
        <p:nvPicPr>
          <p:cNvPr id="9218" name="Picture 2"/>
          <p:cNvPicPr>
            <a:picLocks noChangeAspect="1" noChangeArrowheads="1"/>
          </p:cNvPicPr>
          <p:nvPr/>
        </p:nvPicPr>
        <p:blipFill>
          <a:blip r:embed="rId2" cstate="print"/>
          <a:srcRect/>
          <a:stretch>
            <a:fillRect/>
          </a:stretch>
        </p:blipFill>
        <p:spPr bwMode="auto">
          <a:xfrm>
            <a:off x="0" y="1052736"/>
            <a:ext cx="9155476"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The Body and Microgravity</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The Human Body must adapt physically to living in space. </a:t>
            </a:r>
          </a:p>
          <a:p>
            <a:r>
              <a:rPr lang="en-US" dirty="0" smtClean="0">
                <a:solidFill>
                  <a:schemeClr val="bg1"/>
                </a:solidFill>
              </a:rPr>
              <a:t>A problem is living in microgravity.</a:t>
            </a:r>
          </a:p>
          <a:p>
            <a:r>
              <a:rPr lang="en-US" b="1" dirty="0" smtClean="0">
                <a:solidFill>
                  <a:schemeClr val="bg1"/>
                </a:solidFill>
              </a:rPr>
              <a:t>Microgravity</a:t>
            </a:r>
            <a:r>
              <a:rPr lang="en-US" dirty="0" smtClean="0">
                <a:solidFill>
                  <a:schemeClr val="bg1"/>
                </a:solidFill>
              </a:rPr>
              <a:t>: the condition in which the gravitational forces that act on mass are greatly reduced. </a:t>
            </a:r>
          </a:p>
          <a:p>
            <a:r>
              <a:rPr lang="en-US" dirty="0" smtClean="0">
                <a:solidFill>
                  <a:schemeClr val="bg1"/>
                </a:solidFill>
              </a:rPr>
              <a:t>Ex. You would only weigh 1/3 of what you weigh on Earth.</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lumMod val="60000"/>
                    <a:lumOff val="40000"/>
                  </a:schemeClr>
                </a:solidFill>
              </a:rPr>
              <a:t>NASA in ISS: Angry Birds in Space - What Is Microgravity? (8 March 2012) </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lstStyle/>
          <a:p>
            <a:r>
              <a:rPr lang="en-US" dirty="0" smtClean="0">
                <a:solidFill>
                  <a:schemeClr val="accent1">
                    <a:lumMod val="60000"/>
                    <a:lumOff val="40000"/>
                  </a:schemeClr>
                </a:solidFill>
                <a:hlinkClick r:id="rId2"/>
              </a:rPr>
              <a:t>http://</a:t>
            </a:r>
            <a:r>
              <a:rPr lang="en-US" dirty="0" smtClean="0">
                <a:solidFill>
                  <a:schemeClr val="accent1">
                    <a:lumMod val="60000"/>
                    <a:lumOff val="40000"/>
                  </a:schemeClr>
                </a:solidFill>
                <a:hlinkClick r:id="rId2"/>
              </a:rPr>
              <a:t>www.youtube.com/watch?v=wWLbB2eQq_k</a:t>
            </a:r>
            <a:endParaRPr lang="en-US" dirty="0" smtClean="0">
              <a:solidFill>
                <a:schemeClr val="accent1">
                  <a:lumMod val="60000"/>
                  <a:lumOff val="40000"/>
                </a:schemeClr>
              </a:solidFill>
            </a:endParaRPr>
          </a:p>
          <a:p>
            <a:endParaRPr lang="en-US" dirty="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The Space Suit</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Each custom designed for the astronaut.</a:t>
            </a:r>
          </a:p>
          <a:p>
            <a:r>
              <a:rPr lang="en-US" dirty="0" smtClean="0">
                <a:solidFill>
                  <a:schemeClr val="bg1"/>
                </a:solidFill>
              </a:rPr>
              <a:t>Once the astronaut leaves the aircraft, everything they need to survive must be brought with them: air, water, a heating system, a cooling system – even a portable toilet.</a:t>
            </a:r>
          </a:p>
          <a:p>
            <a:pPr lvl="1"/>
            <a:r>
              <a:rPr lang="en-US" dirty="0" smtClean="0">
                <a:solidFill>
                  <a:schemeClr val="bg1"/>
                </a:solidFill>
              </a:rPr>
              <a:t>See next page for a picture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bg1"/>
              </a:solidFill>
            </a:endParaRPr>
          </a:p>
        </p:txBody>
      </p:sp>
      <p:sp>
        <p:nvSpPr>
          <p:cNvPr id="3" name="Content Placeholder 2"/>
          <p:cNvSpPr>
            <a:spLocks noGrp="1"/>
          </p:cNvSpPr>
          <p:nvPr>
            <p:ph idx="1"/>
          </p:nvPr>
        </p:nvSpPr>
        <p:spPr/>
        <p:txBody>
          <a:bodyPr/>
          <a:lstStyle/>
          <a:p>
            <a:endParaRPr lang="en-US" dirty="0">
              <a:solidFill>
                <a:schemeClr val="bg1"/>
              </a:solidFill>
            </a:endParaRPr>
          </a:p>
        </p:txBody>
      </p:sp>
      <p:pic>
        <p:nvPicPr>
          <p:cNvPr id="4" name="Picture 2"/>
          <p:cNvPicPr>
            <a:picLocks noChangeAspect="1" noChangeArrowheads="1"/>
          </p:cNvPicPr>
          <p:nvPr/>
        </p:nvPicPr>
        <p:blipFill>
          <a:blip r:embed="rId2" cstate="print"/>
          <a:srcRect/>
          <a:stretch>
            <a:fillRect/>
          </a:stretch>
        </p:blipFill>
        <p:spPr bwMode="auto">
          <a:xfrm>
            <a:off x="971600" y="0"/>
            <a:ext cx="7128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2"/>
                </a:solidFill>
              </a:rPr>
              <a:t>Spacesuit segment from Inside Space on </a:t>
            </a:r>
            <a:r>
              <a:rPr lang="en-US" b="1" dirty="0" err="1" smtClean="0">
                <a:solidFill>
                  <a:schemeClr val="bg2"/>
                </a:solidFill>
              </a:rPr>
              <a:t>SciFi</a:t>
            </a:r>
            <a:r>
              <a:rPr lang="en-US" b="1" dirty="0" smtClean="0">
                <a:solidFill>
                  <a:schemeClr val="bg2"/>
                </a:solidFill>
              </a:rPr>
              <a:t> Channel</a:t>
            </a:r>
            <a:r>
              <a:rPr lang="en-US" b="1" dirty="0" smtClean="0"/>
              <a:t/>
            </a:r>
            <a:br>
              <a:rPr lang="en-US" b="1" dirty="0" smtClean="0"/>
            </a:br>
            <a:endParaRPr lang="en-US" dirty="0"/>
          </a:p>
        </p:txBody>
      </p:sp>
      <p:sp>
        <p:nvSpPr>
          <p:cNvPr id="3" name="Content Placeholder 2"/>
          <p:cNvSpPr>
            <a:spLocks noGrp="1"/>
          </p:cNvSpPr>
          <p:nvPr>
            <p:ph idx="1"/>
          </p:nvPr>
        </p:nvSpPr>
        <p:spPr/>
        <p:txBody>
          <a:bodyPr/>
          <a:lstStyle/>
          <a:p>
            <a:r>
              <a:rPr lang="en-US" dirty="0" smtClean="0">
                <a:hlinkClick r:id="rId2"/>
              </a:rPr>
              <a:t>http://</a:t>
            </a:r>
            <a:r>
              <a:rPr lang="en-US" dirty="0" smtClean="0">
                <a:hlinkClick r:id="rId2"/>
              </a:rPr>
              <a:t>www.youtube.com/watch?v=9OCg1TNy6Bg</a:t>
            </a:r>
            <a:endParaRPr lang="en-US" dirty="0" smtClean="0"/>
          </a:p>
          <a:p>
            <a:pPr>
              <a:buNone/>
            </a:pPr>
            <a:r>
              <a:rPr lang="en-US" dirty="0" smtClean="0">
                <a:solidFill>
                  <a:schemeClr val="bg2"/>
                </a:solidFill>
              </a:rPr>
              <a:t>7 min</a:t>
            </a:r>
            <a:endParaRPr lang="en-US" dirty="0">
              <a:solidFill>
                <a:schemeClr val="bg2"/>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 Home in Space</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Very careful planning must go into energy, the life-support systems, and all other equipment that goes into space. </a:t>
            </a:r>
            <a:endParaRPr lang="en-US" dirty="0">
              <a:solidFill>
                <a:schemeClr val="bg1"/>
              </a:solidFill>
            </a:endParaRPr>
          </a:p>
        </p:txBody>
      </p:sp>
      <p:pic>
        <p:nvPicPr>
          <p:cNvPr id="11266" name="Picture 2"/>
          <p:cNvPicPr>
            <a:picLocks noChangeAspect="1" noChangeArrowheads="1"/>
          </p:cNvPicPr>
          <p:nvPr/>
        </p:nvPicPr>
        <p:blipFill>
          <a:blip r:embed="rId2" cstate="print"/>
          <a:srcRect/>
          <a:stretch>
            <a:fillRect/>
          </a:stretch>
        </p:blipFill>
        <p:spPr bwMode="auto">
          <a:xfrm>
            <a:off x="1259632" y="3212976"/>
            <a:ext cx="6768752" cy="35127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Biggest Hurdles in Space Travel</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solidFill>
                  <a:schemeClr val="bg1"/>
                </a:solidFill>
              </a:rPr>
              <a:t>To go fast enough to achieve orbit around Earth or break free of Earth’s gravity and travel to other planets</a:t>
            </a:r>
          </a:p>
          <a:p>
            <a:pPr marL="914400" lvl="1" indent="-514350"/>
            <a:r>
              <a:rPr lang="en-US" b="1" i="1" dirty="0" smtClean="0">
                <a:solidFill>
                  <a:schemeClr val="bg1"/>
                </a:solidFill>
              </a:rPr>
              <a:t>Gravitational escape velocity</a:t>
            </a:r>
            <a:r>
              <a:rPr lang="en-US" dirty="0" smtClean="0">
                <a:solidFill>
                  <a:schemeClr val="bg1"/>
                </a:solidFill>
              </a:rPr>
              <a:t> had to be reached (28,000 km/hr) if humans were to venture into space</a:t>
            </a:r>
            <a:endParaRPr lang="en-US" b="1" i="1" dirty="0" smtClean="0">
              <a:solidFill>
                <a:schemeClr val="bg1"/>
              </a:solidFill>
            </a:endParaRPr>
          </a:p>
          <a:p>
            <a:pPr marL="514350" indent="-514350">
              <a:buFont typeface="+mj-lt"/>
              <a:buAutoNum type="arabicPeriod"/>
            </a:pPr>
            <a:r>
              <a:rPr lang="en-US" dirty="0" smtClean="0">
                <a:solidFill>
                  <a:schemeClr val="bg1"/>
                </a:solidFill>
              </a:rPr>
              <a:t>To keep equipment operating in the extreme environment of space such as in high levels of radiation, against small celestial particles, in extreme temperatures</a:t>
            </a:r>
          </a:p>
          <a:p>
            <a:pPr marL="514350" indent="-514350">
              <a:buFont typeface="+mj-lt"/>
              <a:buAutoNum type="arabicPeriod"/>
            </a:pPr>
            <a:r>
              <a:rPr lang="en-US" dirty="0" smtClean="0">
                <a:solidFill>
                  <a:schemeClr val="bg1"/>
                </a:solidFill>
              </a:rPr>
              <a:t>To transport people out and back safely</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to="" calcmode="lin" valueType="num">
                                      <p:cBhvr>
                                        <p:cTn id="15" dur="1" fill="hold"/>
                                        <p:tgtEl>
                                          <p:spTgt spid="3">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to="" calcmode="lin" valueType="num">
                                      <p:cBhvr>
                                        <p:cTn id="20"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Meeting Needs in Space</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pPr lvl="1"/>
            <a:r>
              <a:rPr lang="en-US" dirty="0" smtClean="0">
                <a:solidFill>
                  <a:schemeClr val="bg1"/>
                </a:solidFill>
              </a:rPr>
              <a:t>Medicine to control motion sickness</a:t>
            </a:r>
          </a:p>
          <a:p>
            <a:pPr lvl="1"/>
            <a:r>
              <a:rPr lang="en-US" dirty="0" smtClean="0">
                <a:solidFill>
                  <a:schemeClr val="bg1"/>
                </a:solidFill>
              </a:rPr>
              <a:t>Fire-resistant suits</a:t>
            </a:r>
          </a:p>
          <a:p>
            <a:pPr lvl="1"/>
            <a:r>
              <a:rPr lang="en-US" dirty="0" smtClean="0">
                <a:solidFill>
                  <a:schemeClr val="bg1"/>
                </a:solidFill>
              </a:rPr>
              <a:t>Compact breathing systems</a:t>
            </a:r>
          </a:p>
          <a:p>
            <a:pPr lvl="1"/>
            <a:r>
              <a:rPr lang="en-US" dirty="0" smtClean="0">
                <a:solidFill>
                  <a:schemeClr val="bg1"/>
                </a:solidFill>
              </a:rPr>
              <a:t>Microelectronics </a:t>
            </a:r>
          </a:p>
          <a:p>
            <a:pPr lvl="1"/>
            <a:r>
              <a:rPr lang="en-US" dirty="0" smtClean="0">
                <a:solidFill>
                  <a:schemeClr val="bg1"/>
                </a:solidFill>
              </a:rPr>
              <a:t>Wireless communication </a:t>
            </a:r>
            <a:r>
              <a:rPr lang="en-US" dirty="0" smtClean="0">
                <a:solidFill>
                  <a:schemeClr val="bg1"/>
                </a:solidFill>
              </a:rPr>
              <a:t>technology</a:t>
            </a:r>
          </a:p>
          <a:p>
            <a:pPr lvl="1"/>
            <a:endParaRPr lang="en-US" dirty="0" smtClean="0">
              <a:solidFill>
                <a:schemeClr val="bg1"/>
              </a:solidFill>
            </a:endParaRPr>
          </a:p>
          <a:p>
            <a:pPr lvl="1"/>
            <a:r>
              <a:rPr lang="en-US" dirty="0" smtClean="0">
                <a:solidFill>
                  <a:schemeClr val="bg1"/>
                </a:solidFill>
                <a:hlinkClick r:id="rId2"/>
              </a:rPr>
              <a:t>http://</a:t>
            </a:r>
            <a:r>
              <a:rPr lang="en-US" dirty="0" smtClean="0">
                <a:solidFill>
                  <a:schemeClr val="bg1"/>
                </a:solidFill>
                <a:hlinkClick r:id="rId2"/>
              </a:rPr>
              <a:t>www.youtube.com/watch?v=FdQA-pE2luQ</a:t>
            </a:r>
            <a:endParaRPr lang="en-US" dirty="0" smtClean="0">
              <a:solidFill>
                <a:schemeClr val="bg1"/>
              </a:solidFill>
            </a:endParaRPr>
          </a:p>
          <a:p>
            <a:pPr lvl="1">
              <a:buNone/>
            </a:pPr>
            <a:r>
              <a:rPr lang="en-US" b="1" dirty="0" smtClean="0">
                <a:solidFill>
                  <a:schemeClr val="bg2"/>
                </a:solidFill>
              </a:rPr>
              <a:t>Waking up, working, and going to sleep in Zero </a:t>
            </a:r>
            <a:r>
              <a:rPr lang="en-US" b="1" dirty="0" smtClean="0">
                <a:solidFill>
                  <a:schemeClr val="bg2"/>
                </a:solidFill>
              </a:rPr>
              <a:t>G</a:t>
            </a:r>
          </a:p>
          <a:p>
            <a:pPr lvl="1">
              <a:buNone/>
            </a:pPr>
            <a:r>
              <a:rPr lang="en-US" b="1" dirty="0" smtClean="0">
                <a:solidFill>
                  <a:schemeClr val="bg2"/>
                </a:solidFill>
              </a:rPr>
              <a:t>17 min</a:t>
            </a:r>
            <a:endParaRPr lang="en-US" b="1" dirty="0" smtClean="0">
              <a:solidFill>
                <a:schemeClr val="bg2"/>
              </a:solidFill>
            </a:endParaRPr>
          </a:p>
          <a:p>
            <a:pPr lvl="1"/>
            <a:endParaRPr lang="en-US" dirty="0" smtClean="0">
              <a:solidFill>
                <a:schemeClr val="bg1"/>
              </a:solidFill>
            </a:endParaRPr>
          </a:p>
          <a:p>
            <a:pPr lvl="1"/>
            <a:endParaRPr lang="en-US" dirty="0" smtClean="0">
              <a:solidFill>
                <a:schemeClr val="bg1"/>
              </a:solidFill>
            </a:endParaRPr>
          </a:p>
          <a:p>
            <a:pPr lvl="1"/>
            <a:endParaRPr lang="en-US"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bg1"/>
                </a:solidFill>
              </a:rPr>
              <a:t>2.3 Using Space Technology to Meet Human Needs on Earth</a:t>
            </a:r>
            <a:endParaRPr lang="en-US" dirty="0">
              <a:solidFill>
                <a:schemeClr val="bg1"/>
              </a:solidFill>
            </a:endParaRPr>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Using Space Technology to Meet Human Needs on Earth</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Although we may not realize it, our daily lives are full of products and systems that were first developed for exploring space. From instant powdered juice drinks and top-of-the-line sports equipment, to satellites that allow us to talk to friends who live far away, we rely on “space age” technology in many ways.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Satellites</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dirty="0" smtClean="0">
                <a:solidFill>
                  <a:schemeClr val="bg1"/>
                </a:solidFill>
              </a:rPr>
              <a:t>Definition: a small body that orbits a larger one.</a:t>
            </a:r>
          </a:p>
          <a:p>
            <a:r>
              <a:rPr lang="en-US" dirty="0" smtClean="0">
                <a:solidFill>
                  <a:schemeClr val="bg1"/>
                </a:solidFill>
              </a:rPr>
              <a:t>Satellites play a major role in our lives, performing a variety of functions from space.</a:t>
            </a:r>
          </a:p>
          <a:p>
            <a:endParaRPr lang="en-US" dirty="0" smtClean="0">
              <a:solidFill>
                <a:schemeClr val="bg1"/>
              </a:solidFill>
            </a:endParaRPr>
          </a:p>
          <a:p>
            <a:r>
              <a:rPr lang="en-US" dirty="0" smtClean="0">
                <a:solidFill>
                  <a:schemeClr val="bg1"/>
                </a:solidFill>
              </a:rPr>
              <a:t>Natural: a moon orbiting a planet</a:t>
            </a:r>
          </a:p>
          <a:p>
            <a:r>
              <a:rPr lang="en-US" dirty="0" smtClean="0">
                <a:solidFill>
                  <a:schemeClr val="bg1"/>
                </a:solidFill>
              </a:rPr>
              <a:t>Artificial: Spacecraft put into orbit around Earth by humans for research or communication purposes.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Communication Satellites</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chemeClr val="bg1"/>
                </a:solidFill>
              </a:rPr>
              <a:t>Use digital systems that result in clear transmissions and allow for a great number of users at one time. </a:t>
            </a:r>
          </a:p>
          <a:p>
            <a:r>
              <a:rPr lang="en-US" dirty="0" smtClean="0">
                <a:solidFill>
                  <a:schemeClr val="bg1"/>
                </a:solidFill>
              </a:rPr>
              <a:t>In the past: wires had to be in place, even in the sea by submarines.</a:t>
            </a:r>
          </a:p>
          <a:p>
            <a:endParaRPr lang="en-US" sz="2000" dirty="0" smtClean="0">
              <a:solidFill>
                <a:schemeClr val="bg1"/>
              </a:solidFill>
            </a:endParaRPr>
          </a:p>
          <a:p>
            <a:r>
              <a:rPr lang="en-US" sz="2000" dirty="0" smtClean="0">
                <a:solidFill>
                  <a:schemeClr val="bg1"/>
                </a:solidFill>
              </a:rPr>
              <a:t>Launched in 1972, </a:t>
            </a:r>
            <a:r>
              <a:rPr lang="en-US" sz="2000" dirty="0" err="1" smtClean="0">
                <a:solidFill>
                  <a:schemeClr val="bg1"/>
                </a:solidFill>
              </a:rPr>
              <a:t>Telesat</a:t>
            </a:r>
            <a:r>
              <a:rPr lang="en-US" sz="2000" dirty="0" smtClean="0">
                <a:solidFill>
                  <a:schemeClr val="bg1"/>
                </a:solidFill>
              </a:rPr>
              <a:t> Canada’s </a:t>
            </a:r>
          </a:p>
          <a:p>
            <a:pPr>
              <a:buNone/>
            </a:pPr>
            <a:r>
              <a:rPr lang="en-US" sz="2000" dirty="0">
                <a:solidFill>
                  <a:schemeClr val="bg1"/>
                </a:solidFill>
              </a:rPr>
              <a:t> </a:t>
            </a:r>
            <a:r>
              <a:rPr lang="en-US" sz="2000" dirty="0" smtClean="0">
                <a:solidFill>
                  <a:schemeClr val="bg1"/>
                </a:solidFill>
              </a:rPr>
              <a:t>     </a:t>
            </a:r>
            <a:r>
              <a:rPr lang="en-US" sz="2000" b="1" i="1" dirty="0" err="1" smtClean="0">
                <a:solidFill>
                  <a:schemeClr val="bg1"/>
                </a:solidFill>
              </a:rPr>
              <a:t>Anik</a:t>
            </a:r>
            <a:r>
              <a:rPr lang="en-US" sz="2000" b="1" i="1" dirty="0" smtClean="0">
                <a:solidFill>
                  <a:schemeClr val="bg1"/>
                </a:solidFill>
              </a:rPr>
              <a:t> 1</a:t>
            </a:r>
            <a:r>
              <a:rPr lang="en-US" sz="2000" dirty="0" smtClean="0">
                <a:solidFill>
                  <a:schemeClr val="bg1"/>
                </a:solidFill>
              </a:rPr>
              <a:t> provided Canada with </a:t>
            </a:r>
          </a:p>
          <a:p>
            <a:pPr>
              <a:buNone/>
            </a:pPr>
            <a:r>
              <a:rPr lang="en-US" sz="2000" dirty="0">
                <a:solidFill>
                  <a:schemeClr val="bg1"/>
                </a:solidFill>
              </a:rPr>
              <a:t> </a:t>
            </a:r>
            <a:r>
              <a:rPr lang="en-US" sz="2000" dirty="0" smtClean="0">
                <a:solidFill>
                  <a:schemeClr val="bg1"/>
                </a:solidFill>
              </a:rPr>
              <a:t>     communication across the continent.</a:t>
            </a:r>
          </a:p>
          <a:p>
            <a:pPr>
              <a:buNone/>
            </a:pPr>
            <a:r>
              <a:rPr lang="en-US" sz="2000" dirty="0">
                <a:solidFill>
                  <a:schemeClr val="bg1"/>
                </a:solidFill>
              </a:rPr>
              <a:t> </a:t>
            </a:r>
            <a:r>
              <a:rPr lang="en-US" sz="2000" dirty="0" smtClean="0">
                <a:solidFill>
                  <a:schemeClr val="bg1"/>
                </a:solidFill>
              </a:rPr>
              <a:t>     Canada was the first country in the </a:t>
            </a:r>
          </a:p>
          <a:p>
            <a:pPr>
              <a:buNone/>
            </a:pPr>
            <a:r>
              <a:rPr lang="en-US" sz="2000" dirty="0">
                <a:solidFill>
                  <a:schemeClr val="bg1"/>
                </a:solidFill>
              </a:rPr>
              <a:t> </a:t>
            </a:r>
            <a:r>
              <a:rPr lang="en-US" sz="2000" dirty="0" smtClean="0">
                <a:solidFill>
                  <a:schemeClr val="bg1"/>
                </a:solidFill>
              </a:rPr>
              <a:t>     world to use satellites to transmit </a:t>
            </a:r>
          </a:p>
          <a:p>
            <a:pPr>
              <a:buNone/>
            </a:pPr>
            <a:r>
              <a:rPr lang="en-US" sz="2000" dirty="0">
                <a:solidFill>
                  <a:schemeClr val="bg1"/>
                </a:solidFill>
              </a:rPr>
              <a:t> </a:t>
            </a:r>
            <a:r>
              <a:rPr lang="en-US" sz="2000" dirty="0" smtClean="0">
                <a:solidFill>
                  <a:schemeClr val="bg1"/>
                </a:solidFill>
              </a:rPr>
              <a:t>     television broadcasts. </a:t>
            </a:r>
          </a:p>
        </p:txBody>
      </p:sp>
      <p:pic>
        <p:nvPicPr>
          <p:cNvPr id="12290" name="Picture 2"/>
          <p:cNvPicPr>
            <a:picLocks noChangeAspect="1" noChangeArrowheads="1"/>
          </p:cNvPicPr>
          <p:nvPr/>
        </p:nvPicPr>
        <p:blipFill>
          <a:blip r:embed="rId2" cstate="print"/>
          <a:srcRect/>
          <a:stretch>
            <a:fillRect/>
          </a:stretch>
        </p:blipFill>
        <p:spPr bwMode="auto">
          <a:xfrm>
            <a:off x="4860032" y="3717032"/>
            <a:ext cx="3960440" cy="2977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Satellites for Observation and Research </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chemeClr val="bg1"/>
                </a:solidFill>
              </a:rPr>
              <a:t>Monitor and forecast weather</a:t>
            </a:r>
          </a:p>
          <a:p>
            <a:r>
              <a:rPr lang="en-US" dirty="0" smtClean="0">
                <a:solidFill>
                  <a:schemeClr val="bg1"/>
                </a:solidFill>
              </a:rPr>
              <a:t>Weather satellites stay in one spot above Earth and moves at the same rate as Earth spins – called </a:t>
            </a:r>
            <a:r>
              <a:rPr lang="en-US" b="1" u="sng" dirty="0" smtClean="0">
                <a:solidFill>
                  <a:schemeClr val="bg1"/>
                </a:solidFill>
              </a:rPr>
              <a:t>geosynchronous orbit</a:t>
            </a:r>
            <a:endParaRPr lang="en-US" dirty="0">
              <a:solidFill>
                <a:schemeClr val="bg1"/>
              </a:solidFill>
            </a:endParaRPr>
          </a:p>
          <a:p>
            <a:r>
              <a:rPr lang="en-US" dirty="0" smtClean="0">
                <a:solidFill>
                  <a:schemeClr val="bg1"/>
                </a:solidFill>
              </a:rPr>
              <a:t>Non geosynchronous satellites have been used for follow ships, monitor </a:t>
            </a:r>
          </a:p>
          <a:p>
            <a:pPr>
              <a:buNone/>
            </a:pPr>
            <a:r>
              <a:rPr lang="en-US" dirty="0" smtClean="0">
                <a:solidFill>
                  <a:schemeClr val="bg1"/>
                </a:solidFill>
              </a:rPr>
              <a:t>    soil quality, track forest fires, </a:t>
            </a:r>
          </a:p>
          <a:p>
            <a:pPr>
              <a:buNone/>
            </a:pPr>
            <a:r>
              <a:rPr lang="en-US" dirty="0">
                <a:solidFill>
                  <a:schemeClr val="bg1"/>
                </a:solidFill>
              </a:rPr>
              <a:t> </a:t>
            </a:r>
            <a:r>
              <a:rPr lang="en-US" dirty="0" smtClean="0">
                <a:solidFill>
                  <a:schemeClr val="bg1"/>
                </a:solidFill>
              </a:rPr>
              <a:t>   report on environmental change,</a:t>
            </a:r>
          </a:p>
          <a:p>
            <a:pPr>
              <a:buNone/>
            </a:pPr>
            <a:r>
              <a:rPr lang="en-US" dirty="0">
                <a:solidFill>
                  <a:schemeClr val="bg1"/>
                </a:solidFill>
              </a:rPr>
              <a:t> </a:t>
            </a:r>
            <a:r>
              <a:rPr lang="en-US" dirty="0" smtClean="0">
                <a:solidFill>
                  <a:schemeClr val="bg1"/>
                </a:solidFill>
              </a:rPr>
              <a:t>   and search for natural resources.</a:t>
            </a:r>
          </a:p>
        </p:txBody>
      </p:sp>
      <p:pic>
        <p:nvPicPr>
          <p:cNvPr id="13315" name="Picture 3"/>
          <p:cNvPicPr>
            <a:picLocks noChangeAspect="1" noChangeArrowheads="1"/>
          </p:cNvPicPr>
          <p:nvPr/>
        </p:nvPicPr>
        <p:blipFill>
          <a:blip r:embed="rId2" cstate="print"/>
          <a:srcRect/>
          <a:stretch>
            <a:fillRect/>
          </a:stretch>
        </p:blipFill>
        <p:spPr bwMode="auto">
          <a:xfrm>
            <a:off x="6049042" y="4437112"/>
            <a:ext cx="3000824" cy="23126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Remote Sensing</a:t>
            </a:r>
            <a:endParaRPr lang="en-US" dirty="0">
              <a:solidFill>
                <a:schemeClr val="bg1"/>
              </a:solidFill>
            </a:endParaRPr>
          </a:p>
        </p:txBody>
      </p:sp>
      <p:sp>
        <p:nvSpPr>
          <p:cNvPr id="3" name="Content Placeholder 2"/>
          <p:cNvSpPr>
            <a:spLocks noGrp="1"/>
          </p:cNvSpPr>
          <p:nvPr>
            <p:ph idx="1"/>
          </p:nvPr>
        </p:nvSpPr>
        <p:spPr/>
        <p:txBody>
          <a:bodyPr>
            <a:normAutofit fontScale="85000" lnSpcReduction="20000"/>
          </a:bodyPr>
          <a:lstStyle/>
          <a:p>
            <a:r>
              <a:rPr lang="en-US" dirty="0" smtClean="0">
                <a:solidFill>
                  <a:schemeClr val="bg1"/>
                </a:solidFill>
              </a:rPr>
              <a:t>Definition: A process in which imaging devices in a satellite make observations of Earth’s surface and send this information back to Earth. </a:t>
            </a:r>
          </a:p>
          <a:p>
            <a:r>
              <a:rPr lang="en-US" dirty="0" smtClean="0">
                <a:solidFill>
                  <a:schemeClr val="bg1"/>
                </a:solidFill>
              </a:rPr>
              <a:t>Remote sensing can provide </a:t>
            </a:r>
          </a:p>
          <a:p>
            <a:pPr>
              <a:buNone/>
            </a:pPr>
            <a:r>
              <a:rPr lang="en-US" dirty="0">
                <a:solidFill>
                  <a:schemeClr val="bg1"/>
                </a:solidFill>
              </a:rPr>
              <a:t> </a:t>
            </a:r>
            <a:r>
              <a:rPr lang="en-US" dirty="0" smtClean="0">
                <a:solidFill>
                  <a:schemeClr val="bg1"/>
                </a:solidFill>
              </a:rPr>
              <a:t>   information on the condition of </a:t>
            </a:r>
          </a:p>
          <a:p>
            <a:pPr>
              <a:buNone/>
            </a:pPr>
            <a:r>
              <a:rPr lang="en-US" dirty="0">
                <a:solidFill>
                  <a:schemeClr val="bg1"/>
                </a:solidFill>
              </a:rPr>
              <a:t> </a:t>
            </a:r>
            <a:r>
              <a:rPr lang="en-US" dirty="0" smtClean="0">
                <a:solidFill>
                  <a:schemeClr val="bg1"/>
                </a:solidFill>
              </a:rPr>
              <a:t>   the environment, natural resources</a:t>
            </a:r>
          </a:p>
          <a:p>
            <a:pPr>
              <a:buNone/>
            </a:pPr>
            <a:r>
              <a:rPr lang="en-US" dirty="0" smtClean="0">
                <a:solidFill>
                  <a:schemeClr val="bg1"/>
                </a:solidFill>
              </a:rPr>
              <a:t>    effects of urbanization. This info is</a:t>
            </a:r>
          </a:p>
          <a:p>
            <a:pPr>
              <a:buNone/>
            </a:pPr>
            <a:r>
              <a:rPr lang="en-US" dirty="0">
                <a:solidFill>
                  <a:schemeClr val="bg1"/>
                </a:solidFill>
              </a:rPr>
              <a:t>	</a:t>
            </a:r>
            <a:r>
              <a:rPr lang="en-US" dirty="0" smtClean="0">
                <a:solidFill>
                  <a:schemeClr val="bg1"/>
                </a:solidFill>
              </a:rPr>
              <a:t>used for planning. </a:t>
            </a:r>
          </a:p>
          <a:p>
            <a:r>
              <a:rPr lang="en-US" b="1" dirty="0" smtClean="0">
                <a:solidFill>
                  <a:schemeClr val="bg1"/>
                </a:solidFill>
              </a:rPr>
              <a:t>Low Earth Orbits </a:t>
            </a:r>
            <a:r>
              <a:rPr lang="en-US" dirty="0" smtClean="0">
                <a:solidFill>
                  <a:schemeClr val="bg1"/>
                </a:solidFill>
              </a:rPr>
              <a:t>are used – they </a:t>
            </a:r>
          </a:p>
          <a:p>
            <a:pPr>
              <a:buNone/>
            </a:pPr>
            <a:r>
              <a:rPr lang="en-US" dirty="0" smtClean="0">
                <a:solidFill>
                  <a:schemeClr val="bg1"/>
                </a:solidFill>
              </a:rPr>
              <a:t>    orbit the Earth faster than the Earth</a:t>
            </a:r>
          </a:p>
          <a:p>
            <a:pPr>
              <a:buNone/>
            </a:pPr>
            <a:r>
              <a:rPr lang="en-US" dirty="0" smtClean="0">
                <a:solidFill>
                  <a:schemeClr val="bg1"/>
                </a:solidFill>
              </a:rPr>
              <a:t>    rotates. </a:t>
            </a:r>
            <a:endParaRPr lang="en-US" dirty="0">
              <a:solidFill>
                <a:schemeClr val="bg1"/>
              </a:solidFill>
            </a:endParaRPr>
          </a:p>
        </p:txBody>
      </p:sp>
      <p:pic>
        <p:nvPicPr>
          <p:cNvPr id="14338" name="Picture 2"/>
          <p:cNvPicPr>
            <a:picLocks noChangeAspect="1" noChangeArrowheads="1"/>
          </p:cNvPicPr>
          <p:nvPr/>
        </p:nvPicPr>
        <p:blipFill>
          <a:blip r:embed="rId2" cstate="print"/>
          <a:srcRect/>
          <a:stretch>
            <a:fillRect/>
          </a:stretch>
        </p:blipFill>
        <p:spPr bwMode="auto">
          <a:xfrm>
            <a:off x="6477062" y="3573016"/>
            <a:ext cx="2564024" cy="3180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Personal Tracking Devices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GPS (Global Positioning System)</a:t>
            </a:r>
          </a:p>
          <a:p>
            <a:pPr lvl="1"/>
            <a:r>
              <a:rPr lang="en-US" dirty="0" smtClean="0">
                <a:solidFill>
                  <a:schemeClr val="bg1"/>
                </a:solidFill>
              </a:rPr>
              <a:t>There are 24 GPS satellites in orbit, so you are guaranteed to be in reach of at least 3 at any time.</a:t>
            </a:r>
          </a:p>
          <a:p>
            <a:pPr lvl="1"/>
            <a:r>
              <a:rPr lang="en-US" dirty="0" smtClean="0">
                <a:solidFill>
                  <a:schemeClr val="bg1"/>
                </a:solidFill>
              </a:rPr>
              <a:t>Radio signals from the satellites are picked up by the receiver. They are then translated by the receiver to show the user his or her position.</a:t>
            </a:r>
          </a:p>
          <a:p>
            <a:pPr lvl="1"/>
            <a:endParaRPr lang="en-US" dirty="0" smtClean="0">
              <a:solidFill>
                <a:schemeClr val="bg1"/>
              </a:solidFill>
            </a:endParaRPr>
          </a:p>
        </p:txBody>
      </p:sp>
      <p:pic>
        <p:nvPicPr>
          <p:cNvPr id="15363" name="Picture 3"/>
          <p:cNvPicPr>
            <a:picLocks noChangeAspect="1" noChangeArrowheads="1"/>
          </p:cNvPicPr>
          <p:nvPr/>
        </p:nvPicPr>
        <p:blipFill>
          <a:blip r:embed="rId2" cstate="print"/>
          <a:srcRect/>
          <a:stretch>
            <a:fillRect/>
          </a:stretch>
        </p:blipFill>
        <p:spPr bwMode="auto">
          <a:xfrm>
            <a:off x="611560" y="4365104"/>
            <a:ext cx="3024336" cy="2342155"/>
          </a:xfrm>
          <a:prstGeom prst="rect">
            <a:avLst/>
          </a:prstGeom>
          <a:noFill/>
          <a:ln w="9525">
            <a:noFill/>
            <a:miter lim="800000"/>
            <a:headEnd/>
            <a:tailEnd/>
          </a:ln>
        </p:spPr>
      </p:pic>
      <p:pic>
        <p:nvPicPr>
          <p:cNvPr id="15364" name="Picture 4"/>
          <p:cNvPicPr>
            <a:picLocks noChangeAspect="1" noChangeArrowheads="1"/>
          </p:cNvPicPr>
          <p:nvPr/>
        </p:nvPicPr>
        <p:blipFill>
          <a:blip r:embed="rId3" cstate="print"/>
          <a:srcRect/>
          <a:stretch>
            <a:fillRect/>
          </a:stretch>
        </p:blipFill>
        <p:spPr bwMode="auto">
          <a:xfrm>
            <a:off x="4211960" y="4365104"/>
            <a:ext cx="4383543"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accent1">
                    <a:lumMod val="60000"/>
                    <a:lumOff val="40000"/>
                  </a:schemeClr>
                </a:solidFill>
              </a:rPr>
              <a:t>Discovery Education – Satellite Technology </a:t>
            </a:r>
          </a:p>
          <a:p>
            <a:endParaRPr lang="en-US" dirty="0" smtClean="0">
              <a:solidFill>
                <a:schemeClr val="accent1">
                  <a:lumMod val="60000"/>
                  <a:lumOff val="40000"/>
                </a:schemeClr>
              </a:solidFill>
            </a:endParaRPr>
          </a:p>
          <a:p>
            <a:r>
              <a:rPr lang="en-US" dirty="0" smtClean="0">
                <a:solidFill>
                  <a:schemeClr val="accent1">
                    <a:lumMod val="60000"/>
                    <a:lumOff val="40000"/>
                  </a:schemeClr>
                </a:solidFill>
              </a:rPr>
              <a:t>(25 min)</a:t>
            </a:r>
            <a:endParaRPr lang="en-US" dirty="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bg1"/>
                </a:solidFill>
              </a:rPr>
              <a:t>GPS Simulation</a:t>
            </a:r>
            <a:endParaRPr lang="en-US" dirty="0">
              <a:solidFill>
                <a:schemeClr val="bg1"/>
              </a:solidFill>
            </a:endParaRPr>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The Science of Rocketry</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Law of Physics: For every action, there is an equal and opposite reaction. </a:t>
            </a:r>
          </a:p>
          <a:p>
            <a:r>
              <a:rPr lang="en-US" dirty="0" smtClean="0">
                <a:solidFill>
                  <a:schemeClr val="bg1"/>
                </a:solidFill>
              </a:rPr>
              <a:t>This law was proposed by </a:t>
            </a:r>
            <a:r>
              <a:rPr lang="en-US" b="1" u="sng" dirty="0" smtClean="0">
                <a:solidFill>
                  <a:schemeClr val="bg1"/>
                </a:solidFill>
              </a:rPr>
              <a:t>Sir Isaac Newton</a:t>
            </a:r>
            <a:endParaRPr lang="en-US" b="1" u="sng" dirty="0">
              <a:solidFill>
                <a:schemeClr val="bg1"/>
              </a:solidFill>
            </a:endParaRPr>
          </a:p>
        </p:txBody>
      </p:sp>
      <p:pic>
        <p:nvPicPr>
          <p:cNvPr id="2050" name="Picture 2"/>
          <p:cNvPicPr>
            <a:picLocks noChangeAspect="1" noChangeArrowheads="1"/>
          </p:cNvPicPr>
          <p:nvPr/>
        </p:nvPicPr>
        <p:blipFill>
          <a:blip r:embed="rId2" cstate="print"/>
          <a:srcRect/>
          <a:stretch>
            <a:fillRect/>
          </a:stretch>
        </p:blipFill>
        <p:spPr bwMode="auto">
          <a:xfrm>
            <a:off x="2195736" y="3214982"/>
            <a:ext cx="4824536" cy="364301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“Space Age” Inspired Systems</a:t>
            </a:r>
            <a:endParaRPr lang="en-US" dirty="0">
              <a:solidFill>
                <a:schemeClr val="bg1"/>
              </a:solidFill>
            </a:endParaRPr>
          </a:p>
        </p:txBody>
      </p:sp>
      <p:sp>
        <p:nvSpPr>
          <p:cNvPr id="3" name="Content Placeholder 2"/>
          <p:cNvSpPr>
            <a:spLocks noGrp="1"/>
          </p:cNvSpPr>
          <p:nvPr>
            <p:ph idx="1"/>
          </p:nvPr>
        </p:nvSpPr>
        <p:spPr/>
        <p:txBody>
          <a:bodyPr/>
          <a:lstStyle/>
          <a:p>
            <a:endParaRPr lang="en-US" dirty="0">
              <a:solidFill>
                <a:schemeClr val="bg1"/>
              </a:solidFill>
            </a:endParaRPr>
          </a:p>
        </p:txBody>
      </p:sp>
      <p:pic>
        <p:nvPicPr>
          <p:cNvPr id="16386" name="Picture 2"/>
          <p:cNvPicPr>
            <a:picLocks noChangeAspect="1" noChangeArrowheads="1"/>
          </p:cNvPicPr>
          <p:nvPr/>
        </p:nvPicPr>
        <p:blipFill>
          <a:blip r:embed="rId2" cstate="print"/>
          <a:srcRect/>
          <a:stretch>
            <a:fillRect/>
          </a:stretch>
        </p:blipFill>
        <p:spPr bwMode="auto">
          <a:xfrm>
            <a:off x="179512" y="1268760"/>
            <a:ext cx="8793090" cy="54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PAT Style Questions</a:t>
            </a:r>
            <a:endParaRPr lang="en-US" dirty="0">
              <a:solidFill>
                <a:schemeClr val="bg1"/>
              </a:solidFill>
            </a:endParaRPr>
          </a:p>
        </p:txBody>
      </p:sp>
      <p:sp>
        <p:nvSpPr>
          <p:cNvPr id="3" name="Content Placeholder 2"/>
          <p:cNvSpPr>
            <a:spLocks noGrp="1"/>
          </p:cNvSpPr>
          <p:nvPr>
            <p:ph idx="1"/>
          </p:nvPr>
        </p:nvSpPr>
        <p:spPr/>
        <p:txBody>
          <a:bodyPr>
            <a:normAutofit fontScale="77500" lnSpcReduction="20000"/>
          </a:bodyPr>
          <a:lstStyle/>
          <a:p>
            <a:pPr>
              <a:buNone/>
            </a:pPr>
            <a:r>
              <a:rPr lang="en-US" i="1" dirty="0" smtClean="0">
                <a:solidFill>
                  <a:schemeClr val="bg1"/>
                </a:solidFill>
              </a:rPr>
              <a:t>Use the following information to answer the next question</a:t>
            </a:r>
            <a:r>
              <a:rPr lang="en-US" dirty="0" smtClean="0">
                <a:solidFill>
                  <a:schemeClr val="bg1"/>
                </a:solidFill>
              </a:rPr>
              <a:t>.</a:t>
            </a:r>
          </a:p>
          <a:p>
            <a:pPr>
              <a:buNone/>
            </a:pPr>
            <a:endParaRPr lang="en-US" dirty="0">
              <a:solidFill>
                <a:schemeClr val="bg1"/>
              </a:solidFill>
            </a:endParaRPr>
          </a:p>
          <a:p>
            <a:pPr>
              <a:buNone/>
            </a:pPr>
            <a:r>
              <a:rPr lang="en-US" dirty="0">
                <a:solidFill>
                  <a:schemeClr val="bg1"/>
                </a:solidFill>
              </a:rPr>
              <a:t>Air, water, and other wastes are recycled aboard </a:t>
            </a:r>
            <a:r>
              <a:rPr lang="en-US" dirty="0" smtClean="0">
                <a:solidFill>
                  <a:schemeClr val="bg1"/>
                </a:solidFill>
              </a:rPr>
              <a:t>the International </a:t>
            </a:r>
            <a:r>
              <a:rPr lang="en-US" dirty="0">
                <a:solidFill>
                  <a:schemeClr val="bg1"/>
                </a:solidFill>
              </a:rPr>
              <a:t>Space Station. Most of the food that the crewmembers eat is dehydrated. Oxygen is carried in liquid form. </a:t>
            </a:r>
            <a:endParaRPr lang="en-US" dirty="0" smtClean="0">
              <a:solidFill>
                <a:schemeClr val="bg1"/>
              </a:solidFill>
            </a:endParaRPr>
          </a:p>
          <a:p>
            <a:pPr>
              <a:buNone/>
            </a:pPr>
            <a:endParaRPr lang="en-US" dirty="0">
              <a:solidFill>
                <a:schemeClr val="bg1"/>
              </a:solidFill>
            </a:endParaRPr>
          </a:p>
          <a:p>
            <a:pPr marL="514350" indent="-514350">
              <a:buAutoNum type="arabicPeriod"/>
            </a:pPr>
            <a:r>
              <a:rPr lang="en-US" dirty="0" smtClean="0">
                <a:solidFill>
                  <a:schemeClr val="bg1"/>
                </a:solidFill>
              </a:rPr>
              <a:t>The </a:t>
            </a:r>
            <a:r>
              <a:rPr lang="en-US" b="1" dirty="0" smtClean="0">
                <a:solidFill>
                  <a:schemeClr val="bg1"/>
                </a:solidFill>
              </a:rPr>
              <a:t>main</a:t>
            </a:r>
            <a:r>
              <a:rPr lang="en-US" dirty="0" smtClean="0">
                <a:solidFill>
                  <a:schemeClr val="bg1"/>
                </a:solidFill>
              </a:rPr>
              <a:t> reason that the ISS has adopted strategies such as those above is to overcome</a:t>
            </a:r>
          </a:p>
          <a:p>
            <a:pPr marL="914400" lvl="1" indent="-514350">
              <a:buFont typeface="+mj-lt"/>
              <a:buAutoNum type="alphaUcPeriod"/>
            </a:pPr>
            <a:r>
              <a:rPr lang="en-US" dirty="0" smtClean="0">
                <a:solidFill>
                  <a:schemeClr val="bg1"/>
                </a:solidFill>
              </a:rPr>
              <a:t>The excessive cost of living in space</a:t>
            </a:r>
          </a:p>
          <a:p>
            <a:pPr marL="914400" lvl="1" indent="-514350">
              <a:buFont typeface="+mj-lt"/>
              <a:buAutoNum type="alphaUcPeriod"/>
            </a:pPr>
            <a:r>
              <a:rPr lang="en-US" dirty="0" smtClean="0">
                <a:solidFill>
                  <a:schemeClr val="bg1"/>
                </a:solidFill>
              </a:rPr>
              <a:t>The lack of storage space aboard a space station</a:t>
            </a:r>
          </a:p>
          <a:p>
            <a:pPr marL="914400" lvl="1" indent="-514350">
              <a:buFont typeface="+mj-lt"/>
              <a:buAutoNum type="alphaUcPeriod"/>
            </a:pPr>
            <a:r>
              <a:rPr lang="en-US" dirty="0" smtClean="0">
                <a:solidFill>
                  <a:schemeClr val="bg1"/>
                </a:solidFill>
              </a:rPr>
              <a:t>The scarcity of resources on a space station</a:t>
            </a:r>
          </a:p>
          <a:p>
            <a:pPr marL="914400" lvl="1" indent="-514350">
              <a:buFont typeface="+mj-lt"/>
              <a:buAutoNum type="alphaUcPeriod"/>
            </a:pPr>
            <a:r>
              <a:rPr lang="en-US" dirty="0" smtClean="0">
                <a:solidFill>
                  <a:schemeClr val="bg1"/>
                </a:solidFill>
              </a:rPr>
              <a:t>Issues related to on-board experiments</a:t>
            </a:r>
            <a:endParaRPr lang="en-US" dirty="0">
              <a:solidFill>
                <a:schemeClr val="bg1"/>
              </a:solidFill>
            </a:endParaRPr>
          </a:p>
        </p:txBody>
      </p:sp>
      <p:sp>
        <p:nvSpPr>
          <p:cNvPr id="4" name="Rectangle 3"/>
          <p:cNvSpPr/>
          <p:nvPr/>
        </p:nvSpPr>
        <p:spPr>
          <a:xfrm>
            <a:off x="467544" y="2204864"/>
            <a:ext cx="8208912" cy="1512168"/>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PAT Style Questions</a:t>
            </a:r>
            <a:endParaRPr lang="en-US" dirty="0">
              <a:solidFill>
                <a:schemeClr val="bg1"/>
              </a:solidFill>
            </a:endParaRPr>
          </a:p>
        </p:txBody>
      </p:sp>
      <p:sp>
        <p:nvSpPr>
          <p:cNvPr id="3" name="Content Placeholder 2"/>
          <p:cNvSpPr>
            <a:spLocks noGrp="1"/>
          </p:cNvSpPr>
          <p:nvPr>
            <p:ph idx="1"/>
          </p:nvPr>
        </p:nvSpPr>
        <p:spPr/>
        <p:txBody>
          <a:bodyPr>
            <a:normAutofit fontScale="77500" lnSpcReduction="20000"/>
          </a:bodyPr>
          <a:lstStyle/>
          <a:p>
            <a:pPr>
              <a:buNone/>
            </a:pPr>
            <a:r>
              <a:rPr lang="en-US" i="1" dirty="0" smtClean="0">
                <a:solidFill>
                  <a:schemeClr val="bg1"/>
                </a:solidFill>
              </a:rPr>
              <a:t>Use the following information to answer the next question</a:t>
            </a:r>
            <a:r>
              <a:rPr lang="en-US" dirty="0" smtClean="0">
                <a:solidFill>
                  <a:schemeClr val="bg1"/>
                </a:solidFill>
              </a:rPr>
              <a:t>.</a:t>
            </a:r>
          </a:p>
          <a:p>
            <a:pPr>
              <a:buNone/>
            </a:pPr>
            <a:endParaRPr lang="en-US" dirty="0">
              <a:solidFill>
                <a:schemeClr val="bg1"/>
              </a:solidFill>
            </a:endParaRPr>
          </a:p>
          <a:p>
            <a:pPr>
              <a:buNone/>
            </a:pPr>
            <a:r>
              <a:rPr lang="en-US" dirty="0" smtClean="0">
                <a:solidFill>
                  <a:schemeClr val="bg1"/>
                </a:solidFill>
              </a:rPr>
              <a:t>Although artificial satellites and piloted spacecraft were achievements of late 20</a:t>
            </a:r>
            <a:r>
              <a:rPr lang="en-US" baseline="30000" dirty="0" smtClean="0">
                <a:solidFill>
                  <a:schemeClr val="bg1"/>
                </a:solidFill>
              </a:rPr>
              <a:t>th</a:t>
            </a:r>
            <a:r>
              <a:rPr lang="en-US" dirty="0" smtClean="0">
                <a:solidFill>
                  <a:schemeClr val="bg1"/>
                </a:solidFill>
              </a:rPr>
              <a:t> century, the technology and principles of space travel were discussed much earlier.</a:t>
            </a:r>
          </a:p>
          <a:p>
            <a:pPr>
              <a:buNone/>
            </a:pPr>
            <a:endParaRPr lang="en-US" dirty="0">
              <a:solidFill>
                <a:schemeClr val="bg1"/>
              </a:solidFill>
            </a:endParaRPr>
          </a:p>
          <a:p>
            <a:pPr marL="514350" indent="-514350">
              <a:buAutoNum type="arabicPeriod"/>
            </a:pPr>
            <a:r>
              <a:rPr lang="en-US" dirty="0" smtClean="0">
                <a:solidFill>
                  <a:schemeClr val="bg1"/>
                </a:solidFill>
              </a:rPr>
              <a:t>The power of rockets to lift objects into space is described by a scientific law first developed by</a:t>
            </a:r>
          </a:p>
          <a:p>
            <a:pPr marL="914400" lvl="1" indent="-514350">
              <a:buFont typeface="+mj-lt"/>
              <a:buAutoNum type="alphaUcPeriod"/>
            </a:pPr>
            <a:r>
              <a:rPr lang="en-US" dirty="0" err="1" smtClean="0">
                <a:solidFill>
                  <a:schemeClr val="bg1"/>
                </a:solidFill>
              </a:rPr>
              <a:t>Keplar</a:t>
            </a:r>
            <a:endParaRPr lang="en-US" dirty="0" smtClean="0">
              <a:solidFill>
                <a:schemeClr val="bg1"/>
              </a:solidFill>
            </a:endParaRPr>
          </a:p>
          <a:p>
            <a:pPr marL="914400" lvl="1" indent="-514350">
              <a:buFont typeface="+mj-lt"/>
              <a:buAutoNum type="alphaUcPeriod"/>
            </a:pPr>
            <a:r>
              <a:rPr lang="en-US" dirty="0" smtClean="0">
                <a:solidFill>
                  <a:schemeClr val="bg1"/>
                </a:solidFill>
              </a:rPr>
              <a:t>Newton</a:t>
            </a:r>
          </a:p>
          <a:p>
            <a:pPr marL="914400" lvl="1" indent="-514350">
              <a:buFont typeface="+mj-lt"/>
              <a:buAutoNum type="alphaUcPeriod"/>
            </a:pPr>
            <a:r>
              <a:rPr lang="en-US" dirty="0" smtClean="0">
                <a:solidFill>
                  <a:schemeClr val="bg1"/>
                </a:solidFill>
              </a:rPr>
              <a:t>Pascal</a:t>
            </a:r>
          </a:p>
          <a:p>
            <a:pPr marL="914400" lvl="1" indent="-514350">
              <a:buFont typeface="+mj-lt"/>
              <a:buAutoNum type="alphaUcPeriod"/>
            </a:pPr>
            <a:r>
              <a:rPr lang="en-US" dirty="0" smtClean="0">
                <a:solidFill>
                  <a:schemeClr val="bg1"/>
                </a:solidFill>
              </a:rPr>
              <a:t>Rutherford</a:t>
            </a:r>
            <a:endParaRPr lang="en-US" dirty="0">
              <a:solidFill>
                <a:schemeClr val="bg1"/>
              </a:solidFill>
            </a:endParaRPr>
          </a:p>
        </p:txBody>
      </p:sp>
      <p:sp>
        <p:nvSpPr>
          <p:cNvPr id="4" name="Rectangle 3"/>
          <p:cNvSpPr/>
          <p:nvPr/>
        </p:nvSpPr>
        <p:spPr>
          <a:xfrm>
            <a:off x="467544" y="2204864"/>
            <a:ext cx="8208912" cy="1296144"/>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PAT Style Questions</a:t>
            </a:r>
            <a:endParaRPr lang="en-US" dirty="0">
              <a:solidFill>
                <a:schemeClr val="bg1"/>
              </a:solidFill>
            </a:endParaRPr>
          </a:p>
        </p:txBody>
      </p:sp>
      <p:sp>
        <p:nvSpPr>
          <p:cNvPr id="3" name="Content Placeholder 2"/>
          <p:cNvSpPr>
            <a:spLocks noGrp="1"/>
          </p:cNvSpPr>
          <p:nvPr>
            <p:ph idx="1"/>
          </p:nvPr>
        </p:nvSpPr>
        <p:spPr/>
        <p:txBody>
          <a:bodyPr>
            <a:normAutofit fontScale="77500" lnSpcReduction="20000"/>
          </a:bodyPr>
          <a:lstStyle/>
          <a:p>
            <a:pPr>
              <a:buNone/>
            </a:pPr>
            <a:r>
              <a:rPr lang="en-US" i="1" dirty="0" smtClean="0">
                <a:solidFill>
                  <a:schemeClr val="bg1"/>
                </a:solidFill>
              </a:rPr>
              <a:t>Use the following information to answer the next question</a:t>
            </a:r>
            <a:r>
              <a:rPr lang="en-US" dirty="0" smtClean="0">
                <a:solidFill>
                  <a:schemeClr val="bg1"/>
                </a:solidFill>
              </a:rPr>
              <a:t>.</a:t>
            </a:r>
          </a:p>
          <a:p>
            <a:pPr>
              <a:buNone/>
            </a:pPr>
            <a:endParaRPr lang="en-US" dirty="0">
              <a:solidFill>
                <a:schemeClr val="bg1"/>
              </a:solidFill>
            </a:endParaRPr>
          </a:p>
          <a:p>
            <a:pPr>
              <a:buNone/>
            </a:pPr>
            <a:r>
              <a:rPr lang="en-US" dirty="0" smtClean="0">
                <a:solidFill>
                  <a:schemeClr val="bg1"/>
                </a:solidFill>
              </a:rPr>
              <a:t>The most powerful rocket is the </a:t>
            </a:r>
            <a:r>
              <a:rPr lang="en-US" i="1" dirty="0" err="1" smtClean="0">
                <a:solidFill>
                  <a:schemeClr val="bg1"/>
                </a:solidFill>
              </a:rPr>
              <a:t>Energia</a:t>
            </a:r>
            <a:r>
              <a:rPr lang="en-US" i="1" dirty="0" smtClean="0">
                <a:solidFill>
                  <a:schemeClr val="bg1"/>
                </a:solidFill>
              </a:rPr>
              <a:t> </a:t>
            </a:r>
            <a:r>
              <a:rPr lang="en-US" dirty="0" smtClean="0">
                <a:solidFill>
                  <a:schemeClr val="bg1"/>
                </a:solidFill>
              </a:rPr>
              <a:t> multistage rocket, which was used by the Soviet Space Shuttle. In multistage rockets, each stage is separated and discarded once its fuel has been consumed. </a:t>
            </a:r>
          </a:p>
          <a:p>
            <a:pPr>
              <a:buNone/>
            </a:pPr>
            <a:endParaRPr lang="en-US" dirty="0">
              <a:solidFill>
                <a:schemeClr val="bg1"/>
              </a:solidFill>
            </a:endParaRPr>
          </a:p>
          <a:p>
            <a:pPr marL="514350" indent="-514350">
              <a:buAutoNum type="arabicPeriod"/>
            </a:pPr>
            <a:r>
              <a:rPr lang="en-US" dirty="0" smtClean="0">
                <a:solidFill>
                  <a:schemeClr val="bg1"/>
                </a:solidFill>
              </a:rPr>
              <a:t>The successive discarding of stages is done in order to</a:t>
            </a:r>
          </a:p>
          <a:p>
            <a:pPr marL="914400" lvl="1" indent="-514350">
              <a:buFont typeface="+mj-lt"/>
              <a:buAutoNum type="alphaUcPeriod"/>
            </a:pPr>
            <a:r>
              <a:rPr lang="en-US" dirty="0" smtClean="0">
                <a:solidFill>
                  <a:schemeClr val="bg1"/>
                </a:solidFill>
              </a:rPr>
              <a:t>Reduce the weight of the fuselage and increase the mass ratio of the rocket</a:t>
            </a:r>
          </a:p>
          <a:p>
            <a:pPr marL="914400" lvl="1" indent="-514350">
              <a:buFont typeface="+mj-lt"/>
              <a:buAutoNum type="alphaUcPeriod"/>
            </a:pPr>
            <a:r>
              <a:rPr lang="en-US" dirty="0" smtClean="0">
                <a:solidFill>
                  <a:schemeClr val="bg1"/>
                </a:solidFill>
              </a:rPr>
              <a:t>Reduce the cost of launching</a:t>
            </a:r>
          </a:p>
          <a:p>
            <a:pPr marL="914400" lvl="1" indent="-514350">
              <a:buFont typeface="+mj-lt"/>
              <a:buAutoNum type="alphaUcPeriod"/>
            </a:pPr>
            <a:r>
              <a:rPr lang="en-US" dirty="0" smtClean="0">
                <a:solidFill>
                  <a:schemeClr val="bg1"/>
                </a:solidFill>
              </a:rPr>
              <a:t>Minimize the efforts of the scientists</a:t>
            </a:r>
          </a:p>
          <a:p>
            <a:pPr marL="914400" lvl="1" indent="-514350">
              <a:buFont typeface="+mj-lt"/>
              <a:buAutoNum type="alphaUcPeriod"/>
            </a:pPr>
            <a:r>
              <a:rPr lang="en-US" dirty="0" smtClean="0">
                <a:solidFill>
                  <a:schemeClr val="bg1"/>
                </a:solidFill>
              </a:rPr>
              <a:t>Decrease the speed of the rocket</a:t>
            </a:r>
            <a:endParaRPr lang="en-US" dirty="0">
              <a:solidFill>
                <a:schemeClr val="bg1"/>
              </a:solidFill>
            </a:endParaRPr>
          </a:p>
        </p:txBody>
      </p:sp>
      <p:sp>
        <p:nvSpPr>
          <p:cNvPr id="4" name="Rectangle 3"/>
          <p:cNvSpPr/>
          <p:nvPr/>
        </p:nvSpPr>
        <p:spPr>
          <a:xfrm>
            <a:off x="467544" y="2204864"/>
            <a:ext cx="8208912" cy="1584176"/>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PAT Style Questions</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pPr marL="514350" indent="-514350">
              <a:buAutoNum type="arabicPeriod"/>
            </a:pPr>
            <a:r>
              <a:rPr lang="en-US" dirty="0" smtClean="0">
                <a:solidFill>
                  <a:schemeClr val="bg1"/>
                </a:solidFill>
              </a:rPr>
              <a:t>Space shuttles are used for deploying satellites into orbit, carrying out scientific experiments, and repairing orbiting satellites. Which of the following functions is also a function of a space shuttle?</a:t>
            </a:r>
          </a:p>
          <a:p>
            <a:pPr marL="914400" lvl="1" indent="-514350">
              <a:buFont typeface="+mj-lt"/>
              <a:buAutoNum type="alphaUcPeriod"/>
            </a:pPr>
            <a:r>
              <a:rPr lang="en-US" dirty="0" smtClean="0">
                <a:solidFill>
                  <a:schemeClr val="bg1"/>
                </a:solidFill>
              </a:rPr>
              <a:t>Taking photographs in space</a:t>
            </a:r>
          </a:p>
          <a:p>
            <a:pPr marL="914400" lvl="1" indent="-514350">
              <a:buFont typeface="+mj-lt"/>
              <a:buAutoNum type="alphaUcPeriod"/>
            </a:pPr>
            <a:r>
              <a:rPr lang="en-US" dirty="0" smtClean="0">
                <a:solidFill>
                  <a:schemeClr val="bg1"/>
                </a:solidFill>
              </a:rPr>
              <a:t>Returning previously deployed satellites to Earth</a:t>
            </a:r>
          </a:p>
          <a:p>
            <a:pPr marL="914400" lvl="1" indent="-514350">
              <a:buFont typeface="+mj-lt"/>
              <a:buAutoNum type="alphaUcPeriod"/>
            </a:pPr>
            <a:r>
              <a:rPr lang="en-US" dirty="0" smtClean="0">
                <a:solidFill>
                  <a:schemeClr val="bg1"/>
                </a:solidFill>
              </a:rPr>
              <a:t>Forecasting weather conditions</a:t>
            </a:r>
          </a:p>
          <a:p>
            <a:pPr marL="914400" lvl="1" indent="-514350">
              <a:buFont typeface="+mj-lt"/>
              <a:buAutoNum type="alphaUcPeriod"/>
            </a:pPr>
            <a:r>
              <a:rPr lang="en-US" dirty="0" smtClean="0">
                <a:solidFill>
                  <a:schemeClr val="bg1"/>
                </a:solidFill>
              </a:rPr>
              <a:t>Observing celestial bodies</a:t>
            </a:r>
            <a:endParaRPr lang="en-US" dirty="0">
              <a:solidFill>
                <a:schemeClr val="bg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PAT Style Questions</a:t>
            </a:r>
            <a:endParaRPr lang="en-US" dirty="0">
              <a:solidFill>
                <a:schemeClr val="bg1"/>
              </a:solidFill>
            </a:endParaRPr>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solidFill>
                  <a:schemeClr val="bg1"/>
                </a:solidFill>
              </a:rPr>
              <a:t>Ion drives are engines that use xenon gas instead of chemical fuels. Solar sails use the</a:t>
            </a:r>
          </a:p>
          <a:p>
            <a:pPr marL="914400" lvl="1" indent="-514350">
              <a:buFont typeface="+mj-lt"/>
              <a:buAutoNum type="alphaUcPeriod"/>
            </a:pPr>
            <a:r>
              <a:rPr lang="en-US" dirty="0" smtClean="0">
                <a:solidFill>
                  <a:schemeClr val="bg1"/>
                </a:solidFill>
              </a:rPr>
              <a:t>Energy of the wind to propel spacecraft</a:t>
            </a:r>
          </a:p>
          <a:p>
            <a:pPr marL="914400" lvl="1" indent="-514350">
              <a:buFont typeface="+mj-lt"/>
              <a:buAutoNum type="alphaUcPeriod"/>
            </a:pPr>
            <a:r>
              <a:rPr lang="en-US" dirty="0" smtClean="0">
                <a:solidFill>
                  <a:schemeClr val="bg1"/>
                </a:solidFill>
              </a:rPr>
              <a:t>Electromagnetic energy of the sun to power the spacecraft</a:t>
            </a:r>
          </a:p>
          <a:p>
            <a:pPr marL="914400" lvl="1" indent="-514350">
              <a:buFont typeface="+mj-lt"/>
              <a:buAutoNum type="alphaUcPeriod"/>
            </a:pPr>
            <a:r>
              <a:rPr lang="en-US" dirty="0" smtClean="0">
                <a:solidFill>
                  <a:schemeClr val="bg1"/>
                </a:solidFill>
              </a:rPr>
              <a:t>Heat energy of the sun to push the spacecraft</a:t>
            </a:r>
          </a:p>
          <a:p>
            <a:pPr marL="914400" lvl="1" indent="-514350">
              <a:buFont typeface="+mj-lt"/>
              <a:buAutoNum type="alphaUcPeriod"/>
            </a:pPr>
            <a:r>
              <a:rPr lang="en-US" dirty="0" smtClean="0">
                <a:solidFill>
                  <a:schemeClr val="bg1"/>
                </a:solidFill>
              </a:rPr>
              <a:t>Recycled energy of conventional hydrocarbon fuels to propel the spacecraft</a:t>
            </a:r>
            <a:endParaRPr lang="en-US" dirty="0">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PAT Style Questions</a:t>
            </a:r>
            <a:endParaRPr lang="en-US" dirty="0">
              <a:solidFill>
                <a:schemeClr val="bg1"/>
              </a:solidFill>
            </a:endParaRPr>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solidFill>
                  <a:schemeClr val="bg1"/>
                </a:solidFill>
              </a:rPr>
              <a:t>The “payload” of a spacecraft refers to the</a:t>
            </a:r>
          </a:p>
          <a:p>
            <a:pPr marL="914400" lvl="1" indent="-514350">
              <a:buFont typeface="+mj-lt"/>
              <a:buAutoNum type="alphaUcPeriod"/>
            </a:pPr>
            <a:r>
              <a:rPr lang="en-US" dirty="0" smtClean="0">
                <a:solidFill>
                  <a:schemeClr val="bg1"/>
                </a:solidFill>
              </a:rPr>
              <a:t>Materials carried aboard</a:t>
            </a:r>
          </a:p>
          <a:p>
            <a:pPr marL="914400" lvl="1" indent="-514350">
              <a:buFont typeface="+mj-lt"/>
              <a:buAutoNum type="alphaUcPeriod"/>
            </a:pPr>
            <a:r>
              <a:rPr lang="en-US" dirty="0" smtClean="0">
                <a:solidFill>
                  <a:schemeClr val="bg1"/>
                </a:solidFill>
              </a:rPr>
              <a:t>Rocket fuel</a:t>
            </a:r>
          </a:p>
          <a:p>
            <a:pPr marL="914400" lvl="1" indent="-514350">
              <a:buFont typeface="+mj-lt"/>
              <a:buAutoNum type="alphaUcPeriod"/>
            </a:pPr>
            <a:r>
              <a:rPr lang="en-US" dirty="0">
                <a:solidFill>
                  <a:schemeClr val="bg1"/>
                </a:solidFill>
              </a:rPr>
              <a:t>O</a:t>
            </a:r>
            <a:r>
              <a:rPr lang="en-US" dirty="0" smtClean="0">
                <a:solidFill>
                  <a:schemeClr val="bg1"/>
                </a:solidFill>
              </a:rPr>
              <a:t>xidizer</a:t>
            </a:r>
          </a:p>
          <a:p>
            <a:pPr marL="914400" lvl="1" indent="-514350">
              <a:buFont typeface="+mj-lt"/>
              <a:buAutoNum type="alphaUcPeriod"/>
            </a:pPr>
            <a:r>
              <a:rPr lang="en-US" dirty="0" smtClean="0">
                <a:solidFill>
                  <a:schemeClr val="bg1"/>
                </a:solidFill>
              </a:rPr>
              <a:t>Combustion chamber</a:t>
            </a:r>
            <a:endParaRPr lang="en-US" dirty="0">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PAT Style Questions</a:t>
            </a:r>
            <a:endParaRPr lang="en-US" dirty="0">
              <a:solidFill>
                <a:schemeClr val="bg1"/>
              </a:solidFill>
            </a:endParaRPr>
          </a:p>
        </p:txBody>
      </p:sp>
      <p:sp>
        <p:nvSpPr>
          <p:cNvPr id="3" name="Content Placeholder 2"/>
          <p:cNvSpPr>
            <a:spLocks noGrp="1"/>
          </p:cNvSpPr>
          <p:nvPr>
            <p:ph idx="1"/>
          </p:nvPr>
        </p:nvSpPr>
        <p:spPr/>
        <p:txBody>
          <a:bodyPr>
            <a:normAutofit fontScale="85000" lnSpcReduction="20000"/>
          </a:bodyPr>
          <a:lstStyle/>
          <a:p>
            <a:pPr>
              <a:buNone/>
            </a:pPr>
            <a:r>
              <a:rPr lang="en-US" i="1" dirty="0" smtClean="0">
                <a:solidFill>
                  <a:schemeClr val="bg1"/>
                </a:solidFill>
              </a:rPr>
              <a:t>Use the following information to answer the next question</a:t>
            </a:r>
            <a:r>
              <a:rPr lang="en-US" dirty="0" smtClean="0">
                <a:solidFill>
                  <a:schemeClr val="bg1"/>
                </a:solidFill>
              </a:rPr>
              <a:t>.</a:t>
            </a:r>
          </a:p>
          <a:p>
            <a:pPr>
              <a:buNone/>
            </a:pPr>
            <a:endParaRPr lang="en-US" dirty="0">
              <a:solidFill>
                <a:schemeClr val="bg1"/>
              </a:solidFill>
            </a:endParaRPr>
          </a:p>
          <a:p>
            <a:pPr>
              <a:buNone/>
            </a:pPr>
            <a:r>
              <a:rPr lang="en-US" dirty="0" smtClean="0">
                <a:solidFill>
                  <a:schemeClr val="bg1"/>
                </a:solidFill>
              </a:rPr>
              <a:t>As a result of zero gravity, crewmembers aboard spacecraft experience weightlessness.</a:t>
            </a:r>
          </a:p>
          <a:p>
            <a:pPr>
              <a:buNone/>
            </a:pPr>
            <a:endParaRPr lang="en-US" dirty="0">
              <a:solidFill>
                <a:schemeClr val="bg1"/>
              </a:solidFill>
            </a:endParaRPr>
          </a:p>
          <a:p>
            <a:pPr marL="514350" indent="-514350">
              <a:buAutoNum type="arabicPeriod"/>
            </a:pPr>
            <a:r>
              <a:rPr lang="en-US" dirty="0" smtClean="0">
                <a:solidFill>
                  <a:schemeClr val="bg1"/>
                </a:solidFill>
              </a:rPr>
              <a:t>Weightlessness causes physical complications that may include all of the following </a:t>
            </a:r>
            <a:r>
              <a:rPr lang="en-US" b="1" dirty="0" smtClean="0">
                <a:solidFill>
                  <a:schemeClr val="bg1"/>
                </a:solidFill>
              </a:rPr>
              <a:t>except</a:t>
            </a:r>
          </a:p>
          <a:p>
            <a:pPr marL="914400" lvl="1" indent="-514350">
              <a:buFont typeface="+mj-lt"/>
              <a:buAutoNum type="alphaUcPeriod"/>
            </a:pPr>
            <a:r>
              <a:rPr lang="en-US" dirty="0" smtClean="0">
                <a:solidFill>
                  <a:schemeClr val="bg1"/>
                </a:solidFill>
              </a:rPr>
              <a:t>Blocked sinuses</a:t>
            </a:r>
          </a:p>
          <a:p>
            <a:pPr marL="914400" lvl="1" indent="-514350">
              <a:buFont typeface="+mj-lt"/>
              <a:buAutoNum type="alphaUcPeriod"/>
            </a:pPr>
            <a:r>
              <a:rPr lang="en-US" dirty="0" smtClean="0">
                <a:solidFill>
                  <a:schemeClr val="bg1"/>
                </a:solidFill>
              </a:rPr>
              <a:t>anemia</a:t>
            </a:r>
          </a:p>
          <a:p>
            <a:pPr marL="914400" lvl="1" indent="-514350">
              <a:buFont typeface="+mj-lt"/>
              <a:buAutoNum type="alphaUcPeriod"/>
            </a:pPr>
            <a:r>
              <a:rPr lang="en-US" dirty="0" smtClean="0">
                <a:solidFill>
                  <a:schemeClr val="bg1"/>
                </a:solidFill>
              </a:rPr>
              <a:t>Extra weight gain</a:t>
            </a:r>
          </a:p>
          <a:p>
            <a:pPr marL="914400" lvl="1" indent="-514350">
              <a:buFont typeface="+mj-lt"/>
              <a:buAutoNum type="alphaUcPeriod"/>
            </a:pPr>
            <a:r>
              <a:rPr lang="en-US" dirty="0" smtClean="0">
                <a:solidFill>
                  <a:schemeClr val="bg1"/>
                </a:solidFill>
              </a:rPr>
              <a:t>Loss of bone tissue</a:t>
            </a:r>
            <a:endParaRPr lang="en-US" dirty="0">
              <a:solidFill>
                <a:schemeClr val="bg1"/>
              </a:solidFill>
            </a:endParaRPr>
          </a:p>
        </p:txBody>
      </p:sp>
      <p:sp>
        <p:nvSpPr>
          <p:cNvPr id="4" name="Rectangle 3"/>
          <p:cNvSpPr/>
          <p:nvPr/>
        </p:nvSpPr>
        <p:spPr>
          <a:xfrm>
            <a:off x="467544" y="2492896"/>
            <a:ext cx="8208912" cy="1152128"/>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PAT Style Questions</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a:buNone/>
            </a:pPr>
            <a:r>
              <a:rPr lang="en-US" dirty="0" smtClean="0">
                <a:solidFill>
                  <a:schemeClr val="bg1"/>
                </a:solidFill>
              </a:rPr>
              <a:t>A Russian cosmonaut, </a:t>
            </a:r>
            <a:r>
              <a:rPr lang="en-US" dirty="0" err="1" smtClean="0">
                <a:solidFill>
                  <a:schemeClr val="bg1"/>
                </a:solidFill>
              </a:rPr>
              <a:t>Valeri</a:t>
            </a:r>
            <a:r>
              <a:rPr lang="en-US" dirty="0" smtClean="0">
                <a:solidFill>
                  <a:schemeClr val="bg1"/>
                </a:solidFill>
              </a:rPr>
              <a:t> </a:t>
            </a:r>
            <a:r>
              <a:rPr lang="en-US" dirty="0" err="1" smtClean="0">
                <a:solidFill>
                  <a:schemeClr val="bg1"/>
                </a:solidFill>
              </a:rPr>
              <a:t>Polyakov</a:t>
            </a:r>
            <a:r>
              <a:rPr lang="en-US" dirty="0" smtClean="0">
                <a:solidFill>
                  <a:schemeClr val="bg1"/>
                </a:solidFill>
              </a:rPr>
              <a:t>, completed a 438-day tour of duty aboard the Mir Space Station in 1995.</a:t>
            </a:r>
          </a:p>
          <a:p>
            <a:pPr>
              <a:buNone/>
            </a:pPr>
            <a:endParaRPr lang="en-US" dirty="0">
              <a:solidFill>
                <a:schemeClr val="bg1"/>
              </a:solidFill>
            </a:endParaRPr>
          </a:p>
          <a:p>
            <a:pPr marL="514350" indent="-514350">
              <a:buAutoNum type="arabicPeriod"/>
            </a:pPr>
            <a:r>
              <a:rPr lang="en-US" dirty="0" smtClean="0">
                <a:solidFill>
                  <a:schemeClr val="bg1"/>
                </a:solidFill>
              </a:rPr>
              <a:t>Which of the following aspects of living in space is the least hazardous for humans?</a:t>
            </a:r>
          </a:p>
          <a:p>
            <a:pPr marL="914400" lvl="1" indent="-514350">
              <a:buFont typeface="+mj-lt"/>
              <a:buAutoNum type="alphaUcPeriod"/>
            </a:pPr>
            <a:r>
              <a:rPr lang="en-US" dirty="0" smtClean="0">
                <a:solidFill>
                  <a:schemeClr val="bg1"/>
                </a:solidFill>
              </a:rPr>
              <a:t>Lower food consumption</a:t>
            </a:r>
          </a:p>
          <a:p>
            <a:pPr marL="914400" lvl="1" indent="-514350">
              <a:buFont typeface="+mj-lt"/>
              <a:buAutoNum type="alphaUcPeriod"/>
            </a:pPr>
            <a:r>
              <a:rPr lang="en-US" dirty="0" smtClean="0">
                <a:solidFill>
                  <a:schemeClr val="bg1"/>
                </a:solidFill>
              </a:rPr>
              <a:t>Psychological issues</a:t>
            </a:r>
          </a:p>
          <a:p>
            <a:pPr marL="914400" lvl="1" indent="-514350">
              <a:buFont typeface="+mj-lt"/>
              <a:buAutoNum type="alphaUcPeriod"/>
            </a:pPr>
            <a:r>
              <a:rPr lang="en-US" dirty="0" smtClean="0">
                <a:solidFill>
                  <a:schemeClr val="bg1"/>
                </a:solidFill>
              </a:rPr>
              <a:t>Microgravity</a:t>
            </a:r>
          </a:p>
          <a:p>
            <a:pPr marL="914400" lvl="1" indent="-514350">
              <a:buFont typeface="+mj-lt"/>
              <a:buAutoNum type="alphaUcPeriod"/>
            </a:pPr>
            <a:r>
              <a:rPr lang="en-US" dirty="0" smtClean="0">
                <a:solidFill>
                  <a:schemeClr val="bg1"/>
                </a:solidFill>
              </a:rPr>
              <a:t>The presence of environmental dangers</a:t>
            </a:r>
            <a:endParaRPr lang="en-US" dirty="0">
              <a:solidFill>
                <a:schemeClr val="bg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PAT Style Questions</a:t>
            </a:r>
            <a:endParaRPr lang="en-US" dirty="0">
              <a:solidFill>
                <a:schemeClr val="bg1"/>
              </a:solidFill>
            </a:endParaRPr>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solidFill>
                  <a:schemeClr val="bg1"/>
                </a:solidFill>
              </a:rPr>
              <a:t>In order for an object to be launched into space, the object has to </a:t>
            </a:r>
          </a:p>
          <a:p>
            <a:pPr marL="914400" lvl="1" indent="-514350">
              <a:buFont typeface="+mj-lt"/>
              <a:buAutoNum type="alphaUcPeriod"/>
            </a:pPr>
            <a:r>
              <a:rPr lang="en-US" dirty="0" smtClean="0">
                <a:solidFill>
                  <a:schemeClr val="bg1"/>
                </a:solidFill>
              </a:rPr>
              <a:t>Withstand the range of temperatures in space</a:t>
            </a:r>
          </a:p>
          <a:p>
            <a:pPr marL="914400" lvl="1" indent="-514350">
              <a:buFont typeface="+mj-lt"/>
              <a:buAutoNum type="alphaUcPeriod"/>
            </a:pPr>
            <a:r>
              <a:rPr lang="en-US" dirty="0" smtClean="0">
                <a:solidFill>
                  <a:schemeClr val="bg1"/>
                </a:solidFill>
              </a:rPr>
              <a:t>Overcome the force of Earth’s gravity</a:t>
            </a:r>
          </a:p>
          <a:p>
            <a:pPr marL="914400" lvl="1" indent="-514350">
              <a:buFont typeface="+mj-lt"/>
              <a:buAutoNum type="alphaUcPeriod"/>
            </a:pPr>
            <a:r>
              <a:rPr lang="en-US" dirty="0" smtClean="0">
                <a:solidFill>
                  <a:schemeClr val="bg1"/>
                </a:solidFill>
              </a:rPr>
              <a:t>Withstand the presence of other celestial bodies</a:t>
            </a:r>
          </a:p>
          <a:p>
            <a:pPr marL="914400" lvl="1" indent="-514350">
              <a:buFont typeface="+mj-lt"/>
              <a:buAutoNum type="alphaUcPeriod"/>
            </a:pPr>
            <a:r>
              <a:rPr lang="en-US" dirty="0" smtClean="0">
                <a:solidFill>
                  <a:schemeClr val="bg1"/>
                </a:solidFill>
              </a:rPr>
              <a:t>Overcome problems due to pollution</a:t>
            </a:r>
            <a:endParaRPr lang="en-US"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Three Basic Parts to a Rocket</a:t>
            </a:r>
            <a:endParaRPr lang="en-US" dirty="0">
              <a:solidFill>
                <a:schemeClr val="bg1"/>
              </a:solidFill>
            </a:endParaRPr>
          </a:p>
        </p:txBody>
      </p:sp>
      <p:sp>
        <p:nvSpPr>
          <p:cNvPr id="3" name="Content Placeholder 2"/>
          <p:cNvSpPr>
            <a:spLocks noGrp="1"/>
          </p:cNvSpPr>
          <p:nvPr>
            <p:ph idx="1"/>
          </p:nvPr>
        </p:nvSpPr>
        <p:spPr>
          <a:xfrm>
            <a:off x="457200" y="1600200"/>
            <a:ext cx="5482952" cy="4525963"/>
          </a:xfrm>
        </p:spPr>
        <p:txBody>
          <a:bodyPr>
            <a:normAutofit fontScale="77500" lnSpcReduction="20000"/>
          </a:bodyPr>
          <a:lstStyle/>
          <a:p>
            <a:pPr marL="514350" indent="-514350">
              <a:buFont typeface="+mj-lt"/>
              <a:buAutoNum type="arabicPeriod"/>
            </a:pPr>
            <a:r>
              <a:rPr lang="en-US" dirty="0" smtClean="0">
                <a:solidFill>
                  <a:schemeClr val="bg1"/>
                </a:solidFill>
              </a:rPr>
              <a:t>Structural and mechanical elements</a:t>
            </a:r>
          </a:p>
          <a:p>
            <a:pPr marL="914400" lvl="1" indent="-514350"/>
            <a:r>
              <a:rPr lang="en-US" dirty="0" smtClean="0">
                <a:solidFill>
                  <a:schemeClr val="bg1"/>
                </a:solidFill>
              </a:rPr>
              <a:t>Engines, storage tanks, fins.</a:t>
            </a:r>
          </a:p>
          <a:p>
            <a:pPr marL="514350" indent="-514350">
              <a:buFont typeface="+mj-lt"/>
              <a:buAutoNum type="arabicPeriod"/>
            </a:pPr>
            <a:r>
              <a:rPr lang="en-US" dirty="0" smtClean="0">
                <a:solidFill>
                  <a:schemeClr val="bg1"/>
                </a:solidFill>
              </a:rPr>
              <a:t>Fuel</a:t>
            </a:r>
          </a:p>
          <a:p>
            <a:pPr marL="914400" lvl="1" indent="-514350"/>
            <a:r>
              <a:rPr lang="en-US" dirty="0" smtClean="0">
                <a:solidFill>
                  <a:schemeClr val="bg1"/>
                </a:solidFill>
              </a:rPr>
              <a:t>Liquid oxygen, gasoline, liquid hydrogen. The mixture is ignited in a combustion chamber, causing the gases to expand and leave as exhaust.</a:t>
            </a:r>
          </a:p>
          <a:p>
            <a:pPr marL="914400" lvl="1" indent="-514350"/>
            <a:r>
              <a:rPr lang="en-US" dirty="0" smtClean="0">
                <a:solidFill>
                  <a:schemeClr val="bg1"/>
                </a:solidFill>
              </a:rPr>
              <a:t>The speed that the exhaust leaves the rocket at is the </a:t>
            </a:r>
            <a:r>
              <a:rPr lang="en-US" b="1" u="sng" dirty="0" smtClean="0">
                <a:solidFill>
                  <a:schemeClr val="bg1"/>
                </a:solidFill>
              </a:rPr>
              <a:t>exhaust velocity</a:t>
            </a:r>
            <a:r>
              <a:rPr lang="en-US" b="1" dirty="0" smtClean="0">
                <a:solidFill>
                  <a:schemeClr val="bg1"/>
                </a:solidFill>
              </a:rPr>
              <a:t>.</a:t>
            </a:r>
            <a:endParaRPr lang="en-US" dirty="0" smtClean="0">
              <a:solidFill>
                <a:schemeClr val="bg1"/>
              </a:solidFill>
            </a:endParaRPr>
          </a:p>
          <a:p>
            <a:pPr marL="514350" indent="-514350">
              <a:buFont typeface="+mj-lt"/>
              <a:buAutoNum type="arabicPeriod"/>
            </a:pPr>
            <a:r>
              <a:rPr lang="en-US" dirty="0" smtClean="0">
                <a:solidFill>
                  <a:schemeClr val="bg1"/>
                </a:solidFill>
              </a:rPr>
              <a:t>Payload</a:t>
            </a:r>
          </a:p>
          <a:p>
            <a:pPr marL="914400" lvl="1" indent="-514350"/>
            <a:r>
              <a:rPr lang="en-US" dirty="0" smtClean="0">
                <a:solidFill>
                  <a:schemeClr val="bg1"/>
                </a:solidFill>
              </a:rPr>
              <a:t>Materials needed for flight: crew cabins, food, water, air, people.</a:t>
            </a:r>
            <a:endParaRPr lang="en-US" dirty="0">
              <a:solidFill>
                <a:schemeClr val="bg1"/>
              </a:solidFill>
            </a:endParaRPr>
          </a:p>
        </p:txBody>
      </p:sp>
      <p:pic>
        <p:nvPicPr>
          <p:cNvPr id="3074" name="Picture 2"/>
          <p:cNvPicPr>
            <a:picLocks noChangeAspect="1" noChangeArrowheads="1"/>
          </p:cNvPicPr>
          <p:nvPr/>
        </p:nvPicPr>
        <p:blipFill>
          <a:blip r:embed="rId2" cstate="print"/>
          <a:srcRect/>
          <a:stretch>
            <a:fillRect/>
          </a:stretch>
        </p:blipFill>
        <p:spPr bwMode="auto">
          <a:xfrm>
            <a:off x="6084168" y="1196752"/>
            <a:ext cx="2232248" cy="53107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to="" calcmode="lin" valueType="num">
                                      <p:cBhvr>
                                        <p:cTn id="15" dur="1" fill="hold"/>
                                        <p:tgtEl>
                                          <p:spTgt spid="3">
                                            <p:txEl>
                                              <p:pRg st="2" end="2"/>
                                            </p:txEl>
                                          </p:spTgt>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to="" calcmode="lin" valueType="num">
                                      <p:cBhvr>
                                        <p:cTn id="18" dur="1" fill="hold"/>
                                        <p:tgtEl>
                                          <p:spTgt spid="3">
                                            <p:txEl>
                                              <p:pRg st="3" end="3"/>
                                            </p:txEl>
                                          </p:spTgt>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to="" calcmode="lin" valueType="num">
                                      <p:cBhvr>
                                        <p:cTn id="21" dur="1" fill="hold"/>
                                        <p:tgtEl>
                                          <p:spTgt spid="3">
                                            <p:txEl>
                                              <p:pRg st="4" end="4"/>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to="" calcmode="lin" valueType="num">
                                      <p:cBhvr>
                                        <p:cTn id="26" dur="1" fill="hold"/>
                                        <p:tgtEl>
                                          <p:spTgt spid="3">
                                            <p:txEl>
                                              <p:pRg st="5" end="5"/>
                                            </p:txEl>
                                          </p:spTgt>
                                        </p:tgtEl>
                                        <p:attrNameLst>
                                          <p:attrName/>
                                        </p:attrNameLst>
                                      </p:cBhvr>
                                    </p:anim>
                                  </p:childTnLst>
                                </p:cTn>
                              </p:par>
                              <p:par>
                                <p:cTn id="27" presetID="24"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to="" calcmode="lin" valueType="num">
                                      <p:cBhvr>
                                        <p:cTn id="29"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PAT Style Questions</a:t>
            </a:r>
            <a:endParaRPr lang="en-US" dirty="0">
              <a:solidFill>
                <a:schemeClr val="bg1"/>
              </a:solidFill>
            </a:endParaRPr>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solidFill>
                  <a:schemeClr val="bg1"/>
                </a:solidFill>
              </a:rPr>
              <a:t>Russia became the first country to launch an artificial satellite in 1957. This </a:t>
            </a:r>
            <a:r>
              <a:rPr lang="en-US" dirty="0" err="1" smtClean="0">
                <a:solidFill>
                  <a:schemeClr val="bg1"/>
                </a:solidFill>
              </a:rPr>
              <a:t>satelite</a:t>
            </a:r>
            <a:r>
              <a:rPr lang="en-US" dirty="0" smtClean="0">
                <a:solidFill>
                  <a:schemeClr val="bg1"/>
                </a:solidFill>
              </a:rPr>
              <a:t> was called</a:t>
            </a:r>
          </a:p>
          <a:p>
            <a:pPr marL="914400" lvl="1" indent="-514350">
              <a:buFont typeface="+mj-lt"/>
              <a:buAutoNum type="alphaUcPeriod"/>
            </a:pPr>
            <a:r>
              <a:rPr lang="en-US" dirty="0" smtClean="0">
                <a:solidFill>
                  <a:schemeClr val="bg1"/>
                </a:solidFill>
              </a:rPr>
              <a:t>Luna</a:t>
            </a:r>
          </a:p>
          <a:p>
            <a:pPr marL="914400" lvl="1" indent="-514350">
              <a:buFont typeface="+mj-lt"/>
              <a:buAutoNum type="alphaUcPeriod"/>
            </a:pPr>
            <a:r>
              <a:rPr lang="en-US" dirty="0" err="1" smtClean="0">
                <a:solidFill>
                  <a:schemeClr val="bg1"/>
                </a:solidFill>
              </a:rPr>
              <a:t>Alouette</a:t>
            </a:r>
            <a:endParaRPr lang="en-US" dirty="0" smtClean="0">
              <a:solidFill>
                <a:schemeClr val="bg1"/>
              </a:solidFill>
            </a:endParaRPr>
          </a:p>
          <a:p>
            <a:pPr marL="914400" lvl="1" indent="-514350">
              <a:buFont typeface="+mj-lt"/>
              <a:buAutoNum type="alphaUcPeriod"/>
            </a:pPr>
            <a:r>
              <a:rPr lang="en-US" dirty="0" smtClean="0">
                <a:solidFill>
                  <a:schemeClr val="bg1"/>
                </a:solidFill>
              </a:rPr>
              <a:t>Soyuz</a:t>
            </a:r>
          </a:p>
          <a:p>
            <a:pPr marL="914400" lvl="1" indent="-514350">
              <a:buFont typeface="+mj-lt"/>
              <a:buAutoNum type="alphaUcPeriod"/>
            </a:pPr>
            <a:r>
              <a:rPr lang="en-US" dirty="0" smtClean="0">
                <a:solidFill>
                  <a:schemeClr val="bg1"/>
                </a:solidFill>
              </a:rPr>
              <a:t>Sputnik</a:t>
            </a:r>
            <a:endParaRPr lang="en-US" dirty="0">
              <a:solidFill>
                <a:schemeClr val="bg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Review</a:t>
            </a:r>
            <a:endParaRPr lang="en-US" dirty="0">
              <a:solidFill>
                <a:schemeClr val="bg1"/>
              </a:solidFill>
            </a:endParaRPr>
          </a:p>
        </p:txBody>
      </p:sp>
      <p:sp>
        <p:nvSpPr>
          <p:cNvPr id="3" name="Content Placeholder 2"/>
          <p:cNvSpPr>
            <a:spLocks noGrp="1"/>
          </p:cNvSpPr>
          <p:nvPr>
            <p:ph idx="1"/>
          </p:nvPr>
        </p:nvSpPr>
        <p:spPr>
          <a:xfrm>
            <a:off x="457200" y="1600200"/>
            <a:ext cx="8229600" cy="4853136"/>
          </a:xfrm>
        </p:spPr>
        <p:txBody>
          <a:bodyPr>
            <a:normAutofit fontScale="77500" lnSpcReduction="20000"/>
          </a:bodyPr>
          <a:lstStyle/>
          <a:p>
            <a:pPr marL="514350" indent="-514350">
              <a:buFont typeface="+mj-lt"/>
              <a:buAutoNum type="arabicPeriod"/>
            </a:pPr>
            <a:r>
              <a:rPr lang="en-US" dirty="0" smtClean="0">
                <a:solidFill>
                  <a:schemeClr val="bg1"/>
                </a:solidFill>
              </a:rPr>
              <a:t>List the three main types of spacecraft currently being used.</a:t>
            </a:r>
          </a:p>
          <a:p>
            <a:pPr marL="514350" indent="-514350">
              <a:buFont typeface="+mj-lt"/>
              <a:buAutoNum type="arabicPeriod"/>
            </a:pPr>
            <a:r>
              <a:rPr lang="en-US" dirty="0" smtClean="0">
                <a:solidFill>
                  <a:schemeClr val="bg1"/>
                </a:solidFill>
              </a:rPr>
              <a:t>In a rocket, what does a payload refer to?</a:t>
            </a:r>
          </a:p>
          <a:p>
            <a:pPr marL="514350" indent="-514350">
              <a:buFont typeface="+mj-lt"/>
              <a:buAutoNum type="arabicPeriod"/>
            </a:pPr>
            <a:r>
              <a:rPr lang="en-US" dirty="0" smtClean="0">
                <a:solidFill>
                  <a:schemeClr val="bg1"/>
                </a:solidFill>
              </a:rPr>
              <a:t>What limits how long an astronaut can stay out in space in his or her space suit?</a:t>
            </a:r>
          </a:p>
          <a:p>
            <a:pPr marL="514350" indent="-514350">
              <a:buFont typeface="+mj-lt"/>
              <a:buAutoNum type="arabicPeriod"/>
            </a:pPr>
            <a:r>
              <a:rPr lang="en-US" dirty="0" smtClean="0">
                <a:solidFill>
                  <a:schemeClr val="bg1"/>
                </a:solidFill>
              </a:rPr>
              <a:t>Explain why a space suite must have both a heating unit and a cooling unit.</a:t>
            </a:r>
          </a:p>
          <a:p>
            <a:pPr marL="514350" indent="-514350">
              <a:buFont typeface="+mj-lt"/>
              <a:buAutoNum type="arabicPeriod"/>
            </a:pPr>
            <a:r>
              <a:rPr lang="en-US" dirty="0" smtClean="0">
                <a:solidFill>
                  <a:schemeClr val="bg1"/>
                </a:solidFill>
              </a:rPr>
              <a:t>Why is it necessary to recycle almost all of the water used on a spacecraft such as the International Space Station?</a:t>
            </a:r>
          </a:p>
          <a:p>
            <a:pPr marL="514350" indent="-514350">
              <a:buFont typeface="+mj-lt"/>
              <a:buAutoNum type="arabicPeriod"/>
            </a:pPr>
            <a:r>
              <a:rPr lang="en-US" dirty="0" smtClean="0">
                <a:solidFill>
                  <a:schemeClr val="bg1"/>
                </a:solidFill>
              </a:rPr>
              <a:t>Why do you require at least three satellites to determine your position?</a:t>
            </a:r>
          </a:p>
          <a:p>
            <a:pPr marL="514350" indent="-514350">
              <a:buFont typeface="+mj-lt"/>
              <a:buAutoNum type="arabicPeriod"/>
            </a:pPr>
            <a:r>
              <a:rPr lang="en-US" dirty="0" smtClean="0">
                <a:solidFill>
                  <a:schemeClr val="bg1"/>
                </a:solidFill>
              </a:rPr>
              <a:t>What is remote sensing?</a:t>
            </a:r>
          </a:p>
          <a:p>
            <a:pPr marL="514350" indent="-514350">
              <a:buFont typeface="+mj-lt"/>
              <a:buAutoNum type="arabicPeriod"/>
            </a:pPr>
            <a:r>
              <a:rPr lang="en-US" dirty="0" smtClean="0">
                <a:solidFill>
                  <a:schemeClr val="bg1"/>
                </a:solidFill>
              </a:rPr>
              <a:t>What does GPS stand for?</a:t>
            </a:r>
            <a:endParaRPr lang="en-US" dirty="0">
              <a:solidFill>
                <a:schemeClr val="bg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bg1"/>
                </a:solidFill>
              </a:rPr>
              <a:t>Unit 2 Quiz</a:t>
            </a:r>
            <a:endParaRPr lang="en-US" dirty="0">
              <a:solidFill>
                <a:schemeClr val="bg1"/>
              </a:solidFill>
            </a:endParaRPr>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The future of Space Transport Technology</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If humans are to visit other bodies in our solar system, technology still has a long way to advance. </a:t>
            </a:r>
          </a:p>
          <a:p>
            <a:r>
              <a:rPr lang="en-US" dirty="0" smtClean="0">
                <a:solidFill>
                  <a:schemeClr val="bg1"/>
                </a:solidFill>
              </a:rPr>
              <a:t>New devices are being considered for propelling spacecraft between planets.</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The future of Space Transport Technology</a:t>
            </a:r>
            <a:endParaRPr lang="en-US" dirty="0">
              <a:solidFill>
                <a:schemeClr val="bg1"/>
              </a:solidFill>
            </a:endParaRPr>
          </a:p>
        </p:txBody>
      </p:sp>
      <p:sp>
        <p:nvSpPr>
          <p:cNvPr id="3" name="Content Placeholder 2"/>
          <p:cNvSpPr>
            <a:spLocks noGrp="1"/>
          </p:cNvSpPr>
          <p:nvPr>
            <p:ph idx="1"/>
          </p:nvPr>
        </p:nvSpPr>
        <p:spPr>
          <a:xfrm>
            <a:off x="457200" y="1600201"/>
            <a:ext cx="8229600" cy="2908920"/>
          </a:xfrm>
        </p:spPr>
        <p:txBody>
          <a:bodyPr>
            <a:normAutofit fontScale="85000" lnSpcReduction="20000"/>
          </a:bodyPr>
          <a:lstStyle/>
          <a:p>
            <a:pPr marL="514350" indent="-514350">
              <a:buFont typeface="+mj-lt"/>
              <a:buAutoNum type="arabicPeriod"/>
            </a:pPr>
            <a:r>
              <a:rPr lang="en-US" b="1" dirty="0" smtClean="0">
                <a:solidFill>
                  <a:schemeClr val="bg1"/>
                </a:solidFill>
              </a:rPr>
              <a:t>Ion Drives</a:t>
            </a:r>
          </a:p>
          <a:p>
            <a:pPr marL="914400" lvl="1" indent="-514350"/>
            <a:r>
              <a:rPr lang="en-US" dirty="0" smtClean="0">
                <a:solidFill>
                  <a:schemeClr val="bg1"/>
                </a:solidFill>
              </a:rPr>
              <a:t>Engines that use xenon gas instead of chemical fuels</a:t>
            </a:r>
          </a:p>
          <a:p>
            <a:pPr marL="914400" lvl="1" indent="-514350"/>
            <a:r>
              <a:rPr lang="en-US" dirty="0" smtClean="0">
                <a:solidFill>
                  <a:schemeClr val="bg1"/>
                </a:solidFill>
              </a:rPr>
              <a:t>Xenon is electrically charged, accelerated, and then emitted as exhaust. </a:t>
            </a:r>
          </a:p>
          <a:p>
            <a:pPr marL="914400" lvl="1" indent="-514350"/>
            <a:r>
              <a:rPr lang="en-US" dirty="0" smtClean="0">
                <a:solidFill>
                  <a:schemeClr val="bg1"/>
                </a:solidFill>
              </a:rPr>
              <a:t>The thrust is much weaker than using chemical fuels, but even a little bit of force lasts a long period of time.</a:t>
            </a:r>
          </a:p>
          <a:p>
            <a:pPr marL="914400" lvl="1" indent="-514350"/>
            <a:r>
              <a:rPr lang="en-US" dirty="0" smtClean="0">
                <a:solidFill>
                  <a:schemeClr val="bg1"/>
                </a:solidFill>
              </a:rPr>
              <a:t>Benefit: Uses 10% (1/10) of the fuel that conventional spacecrafts use.</a:t>
            </a:r>
            <a:endParaRPr lang="en-US" dirty="0">
              <a:solidFill>
                <a:schemeClr val="bg1"/>
              </a:solidFill>
            </a:endParaRPr>
          </a:p>
        </p:txBody>
      </p:sp>
      <p:pic>
        <p:nvPicPr>
          <p:cNvPr id="4098" name="Picture 2"/>
          <p:cNvPicPr>
            <a:picLocks noChangeAspect="1" noChangeArrowheads="1"/>
          </p:cNvPicPr>
          <p:nvPr/>
        </p:nvPicPr>
        <p:blipFill>
          <a:blip r:embed="rId2" cstate="print"/>
          <a:srcRect/>
          <a:stretch>
            <a:fillRect/>
          </a:stretch>
        </p:blipFill>
        <p:spPr bwMode="auto">
          <a:xfrm>
            <a:off x="2195736" y="4365104"/>
            <a:ext cx="5400600" cy="24083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to="" calcmode="lin" valueType="num">
                                      <p:cBhvr>
                                        <p:cTn id="16" dur="1" fill="hold"/>
                                        <p:tgtEl>
                                          <p:spTgt spid="3">
                                            <p:txEl>
                                              <p:pRg st="3" end="3"/>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to="" calcmode="lin" valueType="num">
                                      <p:cBhvr>
                                        <p:cTn id="19"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60000"/>
                    <a:lumOff val="40000"/>
                  </a:schemeClr>
                </a:solidFill>
              </a:rPr>
              <a:t>Ion Drives</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lstStyle/>
          <a:p>
            <a:r>
              <a:rPr lang="en-US" dirty="0" smtClean="0">
                <a:hlinkClick r:id="rId2"/>
              </a:rPr>
              <a:t>http://www.youtube.com/watch?v=drJ0gGz3e4o</a:t>
            </a:r>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The future of Space Transport Technology</a:t>
            </a:r>
            <a:endParaRPr lang="en-US" dirty="0">
              <a:solidFill>
                <a:schemeClr val="bg1"/>
              </a:solidFill>
            </a:endParaRPr>
          </a:p>
        </p:txBody>
      </p:sp>
      <p:sp>
        <p:nvSpPr>
          <p:cNvPr id="3" name="Content Placeholder 2"/>
          <p:cNvSpPr>
            <a:spLocks noGrp="1"/>
          </p:cNvSpPr>
          <p:nvPr>
            <p:ph idx="1"/>
          </p:nvPr>
        </p:nvSpPr>
        <p:spPr/>
        <p:txBody>
          <a:bodyPr/>
          <a:lstStyle/>
          <a:p>
            <a:pPr marL="514350" indent="-514350">
              <a:buFont typeface="+mj-lt"/>
              <a:buAutoNum type="arabicPeriod" startAt="2"/>
            </a:pPr>
            <a:r>
              <a:rPr lang="en-US" b="1" dirty="0" smtClean="0">
                <a:solidFill>
                  <a:schemeClr val="bg1"/>
                </a:solidFill>
              </a:rPr>
              <a:t>Solar</a:t>
            </a:r>
            <a:r>
              <a:rPr lang="en-US" dirty="0" smtClean="0">
                <a:solidFill>
                  <a:schemeClr val="bg1"/>
                </a:solidFill>
              </a:rPr>
              <a:t> </a:t>
            </a:r>
            <a:r>
              <a:rPr lang="en-US" b="1" dirty="0" smtClean="0">
                <a:solidFill>
                  <a:schemeClr val="bg1"/>
                </a:solidFill>
              </a:rPr>
              <a:t>Sails</a:t>
            </a:r>
          </a:p>
          <a:p>
            <a:pPr marL="914400" lvl="1" indent="-514350"/>
            <a:r>
              <a:rPr lang="en-US" dirty="0" smtClean="0">
                <a:solidFill>
                  <a:schemeClr val="bg1"/>
                </a:solidFill>
              </a:rPr>
              <a:t>Solar sails would use the photons emitted from the sun to propel the sails. (Kind of like propelling boats using wind sails)</a:t>
            </a:r>
          </a:p>
          <a:p>
            <a:pPr marL="914400" lvl="1" indent="-514350"/>
            <a:r>
              <a:rPr lang="en-US" dirty="0" smtClean="0">
                <a:solidFill>
                  <a:schemeClr val="bg1"/>
                </a:solidFill>
              </a:rPr>
              <a:t>Use of solar sails is expected by 2015. </a:t>
            </a:r>
          </a:p>
          <a:p>
            <a:pPr marL="914400" lvl="1" indent="-514350"/>
            <a:r>
              <a:rPr lang="en-US" dirty="0" smtClean="0">
                <a:solidFill>
                  <a:schemeClr val="bg1"/>
                </a:solidFill>
              </a:rPr>
              <a:t>Benefit: It is estimated that spacecraft powered by solar sails could travel 5x faster</a:t>
            </a:r>
          </a:p>
          <a:p>
            <a:pPr marL="914400" lvl="1" indent="-514350">
              <a:buNone/>
            </a:pPr>
            <a:r>
              <a:rPr lang="en-US" dirty="0">
                <a:solidFill>
                  <a:schemeClr val="bg1"/>
                </a:solidFill>
              </a:rPr>
              <a:t>	</a:t>
            </a:r>
            <a:r>
              <a:rPr lang="en-US" dirty="0" smtClean="0">
                <a:solidFill>
                  <a:schemeClr val="bg1"/>
                </a:solidFill>
              </a:rPr>
              <a:t>than a current spacecraft.</a:t>
            </a:r>
            <a:endParaRPr lang="en-US" dirty="0">
              <a:solidFill>
                <a:schemeClr val="bg1"/>
              </a:solidFill>
            </a:endParaRPr>
          </a:p>
        </p:txBody>
      </p:sp>
      <p:pic>
        <p:nvPicPr>
          <p:cNvPr id="5122" name="Picture 2"/>
          <p:cNvPicPr>
            <a:picLocks noChangeAspect="1" noChangeArrowheads="1"/>
          </p:cNvPicPr>
          <p:nvPr/>
        </p:nvPicPr>
        <p:blipFill>
          <a:blip r:embed="rId2" cstate="print"/>
          <a:srcRect/>
          <a:stretch>
            <a:fillRect/>
          </a:stretch>
        </p:blipFill>
        <p:spPr bwMode="auto">
          <a:xfrm>
            <a:off x="6444208" y="4581128"/>
            <a:ext cx="2520280" cy="20660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to="" calcmode="lin" valueType="num">
                                      <p:cBhvr>
                                        <p:cTn id="16" dur="1" fill="hold"/>
                                        <p:tgtEl>
                                          <p:spTgt spid="3">
                                            <p:txEl>
                                              <p:pRg st="3" end="3"/>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to="" calcmode="lin" valueType="num">
                                      <p:cBhvr>
                                        <p:cTn id="19"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997</TotalTime>
  <Words>2087</Words>
  <Application>Microsoft Office PowerPoint</Application>
  <PresentationFormat>On-screen Show (4:3)</PresentationFormat>
  <Paragraphs>241</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Technological Developments are Making Space Exploration Possible and Offer Benefits on Earth</vt:lpstr>
      <vt:lpstr>2.1 Getting There: Technologies for Space Travel</vt:lpstr>
      <vt:lpstr>Biggest Hurdles in Space Travel</vt:lpstr>
      <vt:lpstr>The Science of Rocketry</vt:lpstr>
      <vt:lpstr>Three Basic Parts to a Rocket</vt:lpstr>
      <vt:lpstr>The future of Space Transport Technology</vt:lpstr>
      <vt:lpstr>The future of Space Transport Technology</vt:lpstr>
      <vt:lpstr>Ion Drives</vt:lpstr>
      <vt:lpstr>The future of Space Transport Technology</vt:lpstr>
      <vt:lpstr>Solar Sailing</vt:lpstr>
      <vt:lpstr>Shuttles, Space Probes, and Space Stations</vt:lpstr>
      <vt:lpstr>Shuttles, Space Probes, and Space Stations</vt:lpstr>
      <vt:lpstr>The Universe Secrets of the Space Probes </vt:lpstr>
      <vt:lpstr>Shuttles, Space Probes, and Space Stations</vt:lpstr>
      <vt:lpstr>International Space Station</vt:lpstr>
      <vt:lpstr>Slide 16</vt:lpstr>
      <vt:lpstr>Multistage Rockets </vt:lpstr>
      <vt:lpstr>How a Rocket Works/Earth to Space Eg SpaceX Falcon 9 and Dragon</vt:lpstr>
      <vt:lpstr>2.2 Surviving There: Technologies for Living in Space</vt:lpstr>
      <vt:lpstr>Hazards of Living in Space</vt:lpstr>
      <vt:lpstr>Environmental Hazards</vt:lpstr>
      <vt:lpstr>Psychological Challenges to Confined Living</vt:lpstr>
      <vt:lpstr>Slide 23</vt:lpstr>
      <vt:lpstr>The Body and Microgravity</vt:lpstr>
      <vt:lpstr>NASA in ISS: Angry Birds in Space - What Is Microgravity? (8 March 2012) </vt:lpstr>
      <vt:lpstr>The Space Suit</vt:lpstr>
      <vt:lpstr>Slide 27</vt:lpstr>
      <vt:lpstr>Spacesuit segment from Inside Space on SciFi Channel </vt:lpstr>
      <vt:lpstr>A Home in Space</vt:lpstr>
      <vt:lpstr>Meeting Needs in Space</vt:lpstr>
      <vt:lpstr>2.3 Using Space Technology to Meet Human Needs on Earth</vt:lpstr>
      <vt:lpstr>Using Space Technology to Meet Human Needs on Earth</vt:lpstr>
      <vt:lpstr>Satellites</vt:lpstr>
      <vt:lpstr>Communication Satellites</vt:lpstr>
      <vt:lpstr>Satellites for Observation and Research </vt:lpstr>
      <vt:lpstr>Remote Sensing</vt:lpstr>
      <vt:lpstr>Personal Tracking Devices</vt:lpstr>
      <vt:lpstr>Slide 38</vt:lpstr>
      <vt:lpstr>GPS Simulation</vt:lpstr>
      <vt:lpstr>“Space Age” Inspired Systems</vt:lpstr>
      <vt:lpstr>PAT Style Questions</vt:lpstr>
      <vt:lpstr>PAT Style Questions</vt:lpstr>
      <vt:lpstr>PAT Style Questions</vt:lpstr>
      <vt:lpstr>PAT Style Questions</vt:lpstr>
      <vt:lpstr>PAT Style Questions</vt:lpstr>
      <vt:lpstr>PAT Style Questions</vt:lpstr>
      <vt:lpstr>PAT Style Questions</vt:lpstr>
      <vt:lpstr>PAT Style Questions</vt:lpstr>
      <vt:lpstr>PAT Style Questions</vt:lpstr>
      <vt:lpstr>PAT Style Questions</vt:lpstr>
      <vt:lpstr>Review</vt:lpstr>
      <vt:lpstr>Unit 2 Quiz</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Technological Developments are Making Space Exploration Possible and Offer Benefits on Earth</dc:title>
  <dc:creator>HP Authorized Customer</dc:creator>
  <cp:lastModifiedBy>candreasen</cp:lastModifiedBy>
  <cp:revision>55</cp:revision>
  <dcterms:created xsi:type="dcterms:W3CDTF">2010-08-18T13:45:30Z</dcterms:created>
  <dcterms:modified xsi:type="dcterms:W3CDTF">2012-12-03T23:58:26Z</dcterms:modified>
</cp:coreProperties>
</file>